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61" r:id="rId3"/>
    <p:sldMasterId id="2147483673" r:id="rId4"/>
    <p:sldMasterId id="2147483685" r:id="rId5"/>
  </p:sldMasterIdLst>
  <p:notesMasterIdLst>
    <p:notesMasterId r:id="rId23"/>
  </p:notesMasterIdLst>
  <p:handoutMasterIdLst>
    <p:handoutMasterId r:id="rId24"/>
  </p:handoutMasterIdLst>
  <p:sldIdLst>
    <p:sldId id="256" r:id="rId6"/>
    <p:sldId id="257" r:id="rId7"/>
    <p:sldId id="258" r:id="rId8"/>
    <p:sldId id="260" r:id="rId9"/>
    <p:sldId id="261" r:id="rId10"/>
    <p:sldId id="262" r:id="rId11"/>
    <p:sldId id="263" r:id="rId12"/>
    <p:sldId id="264" r:id="rId13"/>
    <p:sldId id="265" r:id="rId14"/>
    <p:sldId id="266" r:id="rId15"/>
    <p:sldId id="267" r:id="rId16"/>
    <p:sldId id="268" r:id="rId17"/>
    <p:sldId id="269" r:id="rId18"/>
    <p:sldId id="275" r:id="rId19"/>
    <p:sldId id="274" r:id="rId20"/>
    <p:sldId id="271" r:id="rId21"/>
    <p:sldId id="273" r:id="rId22"/>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28A"/>
    <a:srgbClr val="0045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188" autoAdjust="0"/>
    <p:restoredTop sz="97671" autoAdjust="0"/>
  </p:normalViewPr>
  <p:slideViewPr>
    <p:cSldViewPr>
      <p:cViewPr varScale="1">
        <p:scale>
          <a:sx n="81" d="100"/>
          <a:sy n="81" d="100"/>
        </p:scale>
        <p:origin x="126" y="240"/>
      </p:cViewPr>
      <p:guideLst>
        <p:guide orient="horz" pos="2160"/>
        <p:guide pos="2880"/>
        <p:guide pos="3839"/>
      </p:guideLst>
    </p:cSldViewPr>
  </p:slideViewPr>
  <p:notesTextViewPr>
    <p:cViewPr>
      <p:scale>
        <a:sx n="1" d="1"/>
        <a:sy n="1" d="1"/>
      </p:scale>
      <p:origin x="0" y="0"/>
    </p:cViewPr>
  </p:notesTextViewPr>
  <p:sorterViewPr>
    <p:cViewPr>
      <p:scale>
        <a:sx n="100" d="100"/>
        <a:sy n="100" d="100"/>
      </p:scale>
      <p:origin x="0" y="-4170"/>
    </p:cViewPr>
  </p:sorterViewPr>
  <p:notesViewPr>
    <p:cSldViewPr>
      <p:cViewPr varScale="1">
        <p:scale>
          <a:sx n="92" d="100"/>
          <a:sy n="92" d="100"/>
        </p:scale>
        <p:origin x="3510"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933584388907925E-2"/>
          <c:y val="0.17171296296296298"/>
          <c:w val="0.87328863783331434"/>
          <c:h val="0.56412766112569257"/>
        </c:manualLayout>
      </c:layout>
      <c:barChart>
        <c:barDir val="col"/>
        <c:grouping val="clustered"/>
        <c:varyColors val="0"/>
        <c:ser>
          <c:idx val="0"/>
          <c:order val="0"/>
          <c:tx>
            <c:strRef>
              <c:f>Sheet1!$B$3</c:f>
              <c:strCache>
                <c:ptCount val="1"/>
                <c:pt idx="0">
                  <c:v>OUTREACH</c:v>
                </c:pt>
              </c:strCache>
            </c:strRef>
          </c:tx>
          <c:spPr>
            <a:solidFill>
              <a:schemeClr val="accent1"/>
            </a:solidFill>
            <a:ln>
              <a:noFill/>
            </a:ln>
            <a:effectLst/>
          </c:spPr>
          <c:invertIfNegative val="0"/>
          <c:cat>
            <c:strRef>
              <c:f>Sheet1!$A$4:$A$11</c:f>
              <c:strCache>
                <c:ptCount val="8"/>
                <c:pt idx="0">
                  <c:v>Mash East</c:v>
                </c:pt>
                <c:pt idx="1">
                  <c:v>Mash West</c:v>
                </c:pt>
                <c:pt idx="2">
                  <c:v>Masvingo</c:v>
                </c:pt>
                <c:pt idx="3">
                  <c:v>Midlands</c:v>
                </c:pt>
                <c:pt idx="4">
                  <c:v>Mat North</c:v>
                </c:pt>
                <c:pt idx="5">
                  <c:v>Mat South</c:v>
                </c:pt>
                <c:pt idx="6">
                  <c:v>Mash Central</c:v>
                </c:pt>
                <c:pt idx="7">
                  <c:v>Harare</c:v>
                </c:pt>
              </c:strCache>
            </c:strRef>
          </c:cat>
          <c:val>
            <c:numRef>
              <c:f>Sheet1!$B$4:$B$11</c:f>
              <c:numCache>
                <c:formatCode>0%</c:formatCode>
                <c:ptCount val="8"/>
                <c:pt idx="0">
                  <c:v>0.33</c:v>
                </c:pt>
                <c:pt idx="1">
                  <c:v>0.43</c:v>
                </c:pt>
                <c:pt idx="2">
                  <c:v>0.23</c:v>
                </c:pt>
                <c:pt idx="3">
                  <c:v>0.25</c:v>
                </c:pt>
                <c:pt idx="4">
                  <c:v>0.56999999999999995</c:v>
                </c:pt>
                <c:pt idx="5">
                  <c:v>0.14000000000000001</c:v>
                </c:pt>
                <c:pt idx="6">
                  <c:v>0</c:v>
                </c:pt>
                <c:pt idx="7">
                  <c:v>0</c:v>
                </c:pt>
              </c:numCache>
            </c:numRef>
          </c:val>
          <c:extLst xmlns:c16r2="http://schemas.microsoft.com/office/drawing/2015/06/chart">
            <c:ext xmlns:c16="http://schemas.microsoft.com/office/drawing/2014/chart" uri="{C3380CC4-5D6E-409C-BE32-E72D297353CC}">
              <c16:uniqueId val="{00000000-ABD8-43BE-A505-03A21BB89FD4}"/>
            </c:ext>
          </c:extLst>
        </c:ser>
        <c:ser>
          <c:idx val="1"/>
          <c:order val="1"/>
          <c:tx>
            <c:strRef>
              <c:f>Sheet1!$C$3</c:f>
              <c:strCache>
                <c:ptCount val="1"/>
                <c:pt idx="0">
                  <c:v>CARGs</c:v>
                </c:pt>
              </c:strCache>
            </c:strRef>
          </c:tx>
          <c:spPr>
            <a:solidFill>
              <a:schemeClr val="accent2"/>
            </a:solidFill>
            <a:ln>
              <a:noFill/>
            </a:ln>
            <a:effectLst/>
          </c:spPr>
          <c:invertIfNegative val="0"/>
          <c:cat>
            <c:strRef>
              <c:f>Sheet1!$A$4:$A$11</c:f>
              <c:strCache>
                <c:ptCount val="8"/>
                <c:pt idx="0">
                  <c:v>Mash East</c:v>
                </c:pt>
                <c:pt idx="1">
                  <c:v>Mash West</c:v>
                </c:pt>
                <c:pt idx="2">
                  <c:v>Masvingo</c:v>
                </c:pt>
                <c:pt idx="3">
                  <c:v>Midlands</c:v>
                </c:pt>
                <c:pt idx="4">
                  <c:v>Mat North</c:v>
                </c:pt>
                <c:pt idx="5">
                  <c:v>Mat South</c:v>
                </c:pt>
                <c:pt idx="6">
                  <c:v>Mash Central</c:v>
                </c:pt>
                <c:pt idx="7">
                  <c:v>Harare</c:v>
                </c:pt>
              </c:strCache>
            </c:strRef>
          </c:cat>
          <c:val>
            <c:numRef>
              <c:f>Sheet1!$C$4:$C$11</c:f>
              <c:numCache>
                <c:formatCode>0%</c:formatCode>
                <c:ptCount val="8"/>
                <c:pt idx="0">
                  <c:v>1</c:v>
                </c:pt>
                <c:pt idx="1">
                  <c:v>0.71</c:v>
                </c:pt>
                <c:pt idx="2">
                  <c:v>0.8</c:v>
                </c:pt>
                <c:pt idx="3">
                  <c:v>0.75</c:v>
                </c:pt>
                <c:pt idx="4">
                  <c:v>1</c:v>
                </c:pt>
                <c:pt idx="5">
                  <c:v>0.71</c:v>
                </c:pt>
                <c:pt idx="6">
                  <c:v>0.75</c:v>
                </c:pt>
                <c:pt idx="7">
                  <c:v>0.35</c:v>
                </c:pt>
              </c:numCache>
            </c:numRef>
          </c:val>
          <c:extLst xmlns:c16r2="http://schemas.microsoft.com/office/drawing/2015/06/chart">
            <c:ext xmlns:c16="http://schemas.microsoft.com/office/drawing/2014/chart" uri="{C3380CC4-5D6E-409C-BE32-E72D297353CC}">
              <c16:uniqueId val="{00000001-ABD8-43BE-A505-03A21BB89FD4}"/>
            </c:ext>
          </c:extLst>
        </c:ser>
        <c:ser>
          <c:idx val="2"/>
          <c:order val="2"/>
          <c:tx>
            <c:strRef>
              <c:f>Sheet1!$D$3</c:f>
              <c:strCache>
                <c:ptCount val="1"/>
                <c:pt idx="0">
                  <c:v>FACILITY CLUB REFILL</c:v>
                </c:pt>
              </c:strCache>
            </c:strRef>
          </c:tx>
          <c:spPr>
            <a:solidFill>
              <a:schemeClr val="accent3"/>
            </a:solidFill>
            <a:ln>
              <a:noFill/>
            </a:ln>
            <a:effectLst/>
          </c:spPr>
          <c:invertIfNegative val="0"/>
          <c:cat>
            <c:strRef>
              <c:f>Sheet1!$A$4:$A$11</c:f>
              <c:strCache>
                <c:ptCount val="8"/>
                <c:pt idx="0">
                  <c:v>Mash East</c:v>
                </c:pt>
                <c:pt idx="1">
                  <c:v>Mash West</c:v>
                </c:pt>
                <c:pt idx="2">
                  <c:v>Masvingo</c:v>
                </c:pt>
                <c:pt idx="3">
                  <c:v>Midlands</c:v>
                </c:pt>
                <c:pt idx="4">
                  <c:v>Mat North</c:v>
                </c:pt>
                <c:pt idx="5">
                  <c:v>Mat South</c:v>
                </c:pt>
                <c:pt idx="6">
                  <c:v>Mash Central</c:v>
                </c:pt>
                <c:pt idx="7">
                  <c:v>Harare</c:v>
                </c:pt>
              </c:strCache>
            </c:strRef>
          </c:cat>
          <c:val>
            <c:numRef>
              <c:f>Sheet1!$D$4:$D$11</c:f>
              <c:numCache>
                <c:formatCode>0%</c:formatCode>
                <c:ptCount val="8"/>
                <c:pt idx="0">
                  <c:v>0.11</c:v>
                </c:pt>
                <c:pt idx="1">
                  <c:v>0.56999999999999995</c:v>
                </c:pt>
                <c:pt idx="2">
                  <c:v>1</c:v>
                </c:pt>
                <c:pt idx="3">
                  <c:v>0</c:v>
                </c:pt>
                <c:pt idx="4">
                  <c:v>0.14000000000000001</c:v>
                </c:pt>
                <c:pt idx="5">
                  <c:v>0</c:v>
                </c:pt>
                <c:pt idx="6">
                  <c:v>0</c:v>
                </c:pt>
                <c:pt idx="7">
                  <c:v>0</c:v>
                </c:pt>
              </c:numCache>
            </c:numRef>
          </c:val>
          <c:extLst xmlns:c16r2="http://schemas.microsoft.com/office/drawing/2015/06/chart">
            <c:ext xmlns:c16="http://schemas.microsoft.com/office/drawing/2014/chart" uri="{C3380CC4-5D6E-409C-BE32-E72D297353CC}">
              <c16:uniqueId val="{00000002-ABD8-43BE-A505-03A21BB89FD4}"/>
            </c:ext>
          </c:extLst>
        </c:ser>
        <c:ser>
          <c:idx val="3"/>
          <c:order val="3"/>
          <c:tx>
            <c:strRef>
              <c:f>Sheet1!$E$3</c:f>
              <c:strCache>
                <c:ptCount val="1"/>
                <c:pt idx="0">
                  <c:v>FAMILY REFILL</c:v>
                </c:pt>
              </c:strCache>
            </c:strRef>
          </c:tx>
          <c:spPr>
            <a:solidFill>
              <a:schemeClr val="accent4"/>
            </a:solidFill>
            <a:ln>
              <a:noFill/>
            </a:ln>
            <a:effectLst/>
          </c:spPr>
          <c:invertIfNegative val="0"/>
          <c:cat>
            <c:strRef>
              <c:f>Sheet1!$A$4:$A$11</c:f>
              <c:strCache>
                <c:ptCount val="8"/>
                <c:pt idx="0">
                  <c:v>Mash East</c:v>
                </c:pt>
                <c:pt idx="1">
                  <c:v>Mash West</c:v>
                </c:pt>
                <c:pt idx="2">
                  <c:v>Masvingo</c:v>
                </c:pt>
                <c:pt idx="3">
                  <c:v>Midlands</c:v>
                </c:pt>
                <c:pt idx="4">
                  <c:v>Mat North</c:v>
                </c:pt>
                <c:pt idx="5">
                  <c:v>Mat South</c:v>
                </c:pt>
                <c:pt idx="6">
                  <c:v>Mash Central</c:v>
                </c:pt>
                <c:pt idx="7">
                  <c:v>Harare</c:v>
                </c:pt>
              </c:strCache>
            </c:strRef>
          </c:cat>
          <c:val>
            <c:numRef>
              <c:f>Sheet1!$E$4:$E$11</c:f>
              <c:numCache>
                <c:formatCode>0%</c:formatCode>
                <c:ptCount val="8"/>
                <c:pt idx="0">
                  <c:v>1</c:v>
                </c:pt>
                <c:pt idx="1">
                  <c:v>0.56999999999999995</c:v>
                </c:pt>
                <c:pt idx="2">
                  <c:v>1</c:v>
                </c:pt>
                <c:pt idx="3">
                  <c:v>0</c:v>
                </c:pt>
                <c:pt idx="4">
                  <c:v>0.14000000000000001</c:v>
                </c:pt>
                <c:pt idx="5">
                  <c:v>0.14000000000000001</c:v>
                </c:pt>
                <c:pt idx="6">
                  <c:v>0.38</c:v>
                </c:pt>
                <c:pt idx="7">
                  <c:v>0.2</c:v>
                </c:pt>
              </c:numCache>
            </c:numRef>
          </c:val>
          <c:extLst xmlns:c16r2="http://schemas.microsoft.com/office/drawing/2015/06/chart">
            <c:ext xmlns:c16="http://schemas.microsoft.com/office/drawing/2014/chart" uri="{C3380CC4-5D6E-409C-BE32-E72D297353CC}">
              <c16:uniqueId val="{00000003-ABD8-43BE-A505-03A21BB89FD4}"/>
            </c:ext>
          </c:extLst>
        </c:ser>
        <c:ser>
          <c:idx val="4"/>
          <c:order val="4"/>
          <c:tx>
            <c:strRef>
              <c:f>Sheet1!$F$3</c:f>
              <c:strCache>
                <c:ptCount val="1"/>
                <c:pt idx="0">
                  <c:v>FAST TRACK REFILLS</c:v>
                </c:pt>
              </c:strCache>
            </c:strRef>
          </c:tx>
          <c:spPr>
            <a:solidFill>
              <a:schemeClr val="accent5"/>
            </a:solidFill>
            <a:ln>
              <a:noFill/>
            </a:ln>
            <a:effectLst/>
          </c:spPr>
          <c:invertIfNegative val="0"/>
          <c:cat>
            <c:strRef>
              <c:f>Sheet1!$A$4:$A$11</c:f>
              <c:strCache>
                <c:ptCount val="8"/>
                <c:pt idx="0">
                  <c:v>Mash East</c:v>
                </c:pt>
                <c:pt idx="1">
                  <c:v>Mash West</c:v>
                </c:pt>
                <c:pt idx="2">
                  <c:v>Masvingo</c:v>
                </c:pt>
                <c:pt idx="3">
                  <c:v>Midlands</c:v>
                </c:pt>
                <c:pt idx="4">
                  <c:v>Mat North</c:v>
                </c:pt>
                <c:pt idx="5">
                  <c:v>Mat South</c:v>
                </c:pt>
                <c:pt idx="6">
                  <c:v>Mash Central</c:v>
                </c:pt>
                <c:pt idx="7">
                  <c:v>Harare</c:v>
                </c:pt>
              </c:strCache>
            </c:strRef>
          </c:cat>
          <c:val>
            <c:numRef>
              <c:f>Sheet1!$F$4:$F$11</c:f>
              <c:numCache>
                <c:formatCode>0%</c:formatCode>
                <c:ptCount val="8"/>
                <c:pt idx="0">
                  <c:v>0.56000000000000005</c:v>
                </c:pt>
                <c:pt idx="1">
                  <c:v>0.28000000000000003</c:v>
                </c:pt>
                <c:pt idx="2">
                  <c:v>0</c:v>
                </c:pt>
                <c:pt idx="3">
                  <c:v>0.75</c:v>
                </c:pt>
                <c:pt idx="4">
                  <c:v>0.14000000000000001</c:v>
                </c:pt>
                <c:pt idx="5">
                  <c:v>0</c:v>
                </c:pt>
                <c:pt idx="6">
                  <c:v>0</c:v>
                </c:pt>
                <c:pt idx="7">
                  <c:v>0.23</c:v>
                </c:pt>
              </c:numCache>
            </c:numRef>
          </c:val>
          <c:extLst xmlns:c16r2="http://schemas.microsoft.com/office/drawing/2015/06/chart">
            <c:ext xmlns:c16="http://schemas.microsoft.com/office/drawing/2014/chart" uri="{C3380CC4-5D6E-409C-BE32-E72D297353CC}">
              <c16:uniqueId val="{00000004-ABD8-43BE-A505-03A21BB89FD4}"/>
            </c:ext>
          </c:extLst>
        </c:ser>
        <c:dLbls>
          <c:showLegendKey val="0"/>
          <c:showVal val="0"/>
          <c:showCatName val="0"/>
          <c:showSerName val="0"/>
          <c:showPercent val="0"/>
          <c:showBubbleSize val="0"/>
        </c:dLbls>
        <c:gapWidth val="219"/>
        <c:overlap val="-27"/>
        <c:axId val="330934656"/>
        <c:axId val="330933088"/>
      </c:barChart>
      <c:catAx>
        <c:axId val="330934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Garamond" panose="02020404030301010803" pitchFamily="18" charset="0"/>
                <a:ea typeface="+mn-ea"/>
                <a:cs typeface="Arial" panose="020B0604020202020204" pitchFamily="34" charset="0"/>
              </a:defRPr>
            </a:pPr>
            <a:endParaRPr lang="en-US"/>
          </a:p>
        </c:txPr>
        <c:crossAx val="330933088"/>
        <c:crosses val="autoZero"/>
        <c:auto val="1"/>
        <c:lblAlgn val="ctr"/>
        <c:lblOffset val="100"/>
        <c:noMultiLvlLbl val="0"/>
      </c:catAx>
      <c:valAx>
        <c:axId val="330933088"/>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latin typeface="Garamond" panose="02020404030301010803" pitchFamily="18" charset="0"/>
                    <a:ea typeface="+mn-ea"/>
                    <a:cs typeface="Arial" panose="020B0604020202020204" pitchFamily="34" charset="0"/>
                  </a:defRPr>
                </a:pPr>
                <a:r>
                  <a:rPr lang="en-ZW" sz="2000" b="1" dirty="0"/>
                  <a:t>Proportion of Districts </a:t>
                </a:r>
                <a:r>
                  <a:rPr lang="en-ZW" sz="2000" b="1" dirty="0" smtClean="0"/>
                  <a:t>  Implementing DSDMs</a:t>
                </a:r>
                <a:endParaRPr lang="en-ZW" sz="2000" b="1" dirty="0"/>
              </a:p>
            </c:rich>
          </c:tx>
          <c:layout>
            <c:manualLayout>
              <c:xMode val="edge"/>
              <c:yMode val="edge"/>
              <c:x val="0"/>
              <c:y val="0.192999044068106"/>
            </c:manualLayout>
          </c:layout>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latin typeface="Garamond" panose="02020404030301010803" pitchFamily="18"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Garamond" panose="02020404030301010803" pitchFamily="18" charset="0"/>
                <a:ea typeface="+mn-ea"/>
                <a:cs typeface="Arial" panose="020B0604020202020204" pitchFamily="34" charset="0"/>
              </a:defRPr>
            </a:pPr>
            <a:endParaRPr lang="en-US"/>
          </a:p>
        </c:txPr>
        <c:crossAx val="330934656"/>
        <c:crosses val="autoZero"/>
        <c:crossBetween val="between"/>
        <c:majorUnit val="0.25"/>
      </c:valAx>
      <c:spPr>
        <a:noFill/>
        <a:ln>
          <a:noFill/>
        </a:ln>
        <a:effectLst/>
      </c:spPr>
    </c:plotArea>
    <c:legend>
      <c:legendPos val="b"/>
      <c:layout>
        <c:manualLayout>
          <c:xMode val="edge"/>
          <c:yMode val="edge"/>
          <c:x val="9.8981515002417281E-2"/>
          <c:y val="0.84897860201462161"/>
          <c:w val="0.9"/>
          <c:h val="8.1007497004369697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Garamond" panose="02020404030301010803" pitchFamily="18"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800">
          <a:latin typeface="Garamond" panose="02020404030301010803" pitchFamily="18"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spc="0" baseline="0">
                <a:solidFill>
                  <a:schemeClr val="tx1"/>
                </a:solidFill>
                <a:latin typeface="Garamond" panose="02020404030301010803" pitchFamily="18" charset="0"/>
                <a:ea typeface="+mn-ea"/>
                <a:cs typeface="+mn-cs"/>
              </a:defRPr>
            </a:pPr>
            <a:r>
              <a:rPr lang="en-US" b="1"/>
              <a:t>DSD Models Implemented by District</a:t>
            </a:r>
          </a:p>
        </c:rich>
      </c:tx>
      <c:layout>
        <c:manualLayout>
          <c:xMode val="edge"/>
          <c:yMode val="edge"/>
          <c:x val="0.2772983377077865"/>
          <c:y val="3.4067959639623065E-2"/>
        </c:manualLayout>
      </c:layout>
      <c:overlay val="0"/>
      <c:spPr>
        <a:noFill/>
        <a:ln>
          <a:noFill/>
        </a:ln>
        <a:effectLst/>
      </c:spPr>
      <c:txPr>
        <a:bodyPr rot="0" spcFirstLastPara="1" vertOverflow="ellipsis" vert="horz" wrap="square" anchor="ctr" anchorCtr="1"/>
        <a:lstStyle/>
        <a:p>
          <a:pPr>
            <a:defRPr sz="2160" b="1" i="0" u="none" strike="noStrike" kern="1200" spc="0" baseline="0">
              <a:solidFill>
                <a:schemeClr val="tx1"/>
              </a:solidFill>
              <a:latin typeface="Garamond" panose="02020404030301010803" pitchFamily="18"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24 Month Cohort</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Garamond" panose="02020404030301010803" pitchFamily="18" charset="0"/>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Fast Track</c:v>
                </c:pt>
                <c:pt idx="1">
                  <c:v>Outreach</c:v>
                </c:pt>
                <c:pt idx="2">
                  <c:v>Club Refill</c:v>
                </c:pt>
                <c:pt idx="3">
                  <c:v>Community ART Refill Group (CARG)</c:v>
                </c:pt>
                <c:pt idx="4">
                  <c:v>Family Refill</c:v>
                </c:pt>
              </c:strCache>
            </c:strRef>
          </c:cat>
          <c:val>
            <c:numRef>
              <c:f>Sheet1!$B$2:$B$6</c:f>
              <c:numCache>
                <c:formatCode>General</c:formatCode>
                <c:ptCount val="5"/>
                <c:pt idx="0">
                  <c:v>6</c:v>
                </c:pt>
                <c:pt idx="1">
                  <c:v>4</c:v>
                </c:pt>
                <c:pt idx="2">
                  <c:v>2</c:v>
                </c:pt>
                <c:pt idx="3">
                  <c:v>6</c:v>
                </c:pt>
                <c:pt idx="4">
                  <c:v>6</c:v>
                </c:pt>
              </c:numCache>
            </c:numRef>
          </c:val>
          <c:extLst xmlns:c16r2="http://schemas.microsoft.com/office/drawing/2015/06/chart">
            <c:ext xmlns:c16="http://schemas.microsoft.com/office/drawing/2014/chart" uri="{C3380CC4-5D6E-409C-BE32-E72D297353CC}">
              <c16:uniqueId val="{00000000-BF01-417E-8027-188998A97A31}"/>
            </c:ext>
          </c:extLst>
        </c:ser>
        <c:dLbls>
          <c:dLblPos val="outEnd"/>
          <c:showLegendKey val="0"/>
          <c:showVal val="1"/>
          <c:showCatName val="0"/>
          <c:showSerName val="0"/>
          <c:showPercent val="0"/>
          <c:showBubbleSize val="0"/>
        </c:dLbls>
        <c:gapWidth val="219"/>
        <c:overlap val="-27"/>
        <c:axId val="303771304"/>
        <c:axId val="303771696"/>
      </c:barChart>
      <c:catAx>
        <c:axId val="303771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Garamond" panose="02020404030301010803" pitchFamily="18" charset="0"/>
                <a:ea typeface="+mn-ea"/>
                <a:cs typeface="+mn-cs"/>
              </a:defRPr>
            </a:pPr>
            <a:endParaRPr lang="en-US"/>
          </a:p>
        </c:txPr>
        <c:crossAx val="303771696"/>
        <c:crosses val="autoZero"/>
        <c:auto val="1"/>
        <c:lblAlgn val="ctr"/>
        <c:lblOffset val="100"/>
        <c:noMultiLvlLbl val="0"/>
      </c:catAx>
      <c:valAx>
        <c:axId val="3037716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Garamond" panose="02020404030301010803" pitchFamily="18" charset="0"/>
                    <a:ea typeface="+mn-ea"/>
                    <a:cs typeface="+mn-cs"/>
                  </a:defRPr>
                </a:pPr>
                <a:r>
                  <a:rPr lang="en-US" b="1"/>
                  <a:t>Number of Districts</a:t>
                </a:r>
              </a:p>
            </c:rich>
          </c:tx>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Garamond" panose="02020404030301010803" pitchFamily="18"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Garamond" panose="02020404030301010803" pitchFamily="18" charset="0"/>
                <a:ea typeface="+mn-ea"/>
                <a:cs typeface="+mn-cs"/>
              </a:defRPr>
            </a:pPr>
            <a:endParaRPr lang="en-US"/>
          </a:p>
        </c:txPr>
        <c:crossAx val="303771304"/>
        <c:crosses val="autoZero"/>
        <c:crossBetween val="between"/>
      </c:valAx>
      <c:spPr>
        <a:noFill/>
        <a:ln>
          <a:noFill/>
        </a:ln>
        <a:effectLst/>
      </c:spPr>
    </c:plotArea>
    <c:plotVisOnly val="1"/>
    <c:dispBlanksAs val="gap"/>
    <c:showDLblsOverMax val="0"/>
  </c:chart>
  <c:spPr>
    <a:noFill/>
    <a:ln>
      <a:noFill/>
    </a:ln>
    <a:effectLst/>
  </c:spPr>
  <c:txPr>
    <a:bodyPr/>
    <a:lstStyle/>
    <a:p>
      <a:pPr>
        <a:defRPr sz="1800">
          <a:solidFill>
            <a:schemeClr val="tx1"/>
          </a:solidFill>
          <a:latin typeface="Garamond" panose="02020404030301010803" pitchFamily="18"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2"/>
                </a:solidFill>
                <a:latin typeface="Garamond" panose="02020404030301010803" pitchFamily="18" charset="0"/>
                <a:ea typeface="+mn-ea"/>
                <a:cs typeface="+mn-cs"/>
              </a:defRPr>
            </a:pPr>
            <a:r>
              <a:rPr lang="en-US"/>
              <a:t>Total DSD Model Enrollment by District*</a:t>
            </a:r>
          </a:p>
        </c:rich>
      </c:tx>
      <c:layout/>
      <c:overlay val="0"/>
      <c:spPr>
        <a:noFill/>
        <a:ln>
          <a:noFill/>
        </a:ln>
        <a:effectLst/>
      </c:spPr>
      <c:txPr>
        <a:bodyPr rot="0" spcFirstLastPara="1" vertOverflow="ellipsis" vert="horz" wrap="square" anchor="ctr" anchorCtr="1"/>
        <a:lstStyle/>
        <a:p>
          <a:pPr>
            <a:defRPr sz="2160" b="0" i="0" u="none" strike="noStrike" kern="1200" spc="0" baseline="0">
              <a:solidFill>
                <a:schemeClr val="tx2"/>
              </a:solidFill>
              <a:latin typeface="Garamond" panose="02020404030301010803" pitchFamily="18" charset="0"/>
              <a:ea typeface="+mn-ea"/>
              <a:cs typeface="+mn-cs"/>
            </a:defRPr>
          </a:pPr>
          <a:endParaRPr lang="en-US"/>
        </a:p>
      </c:txPr>
    </c:title>
    <c:autoTitleDeleted val="0"/>
    <c:plotArea>
      <c:layout/>
      <c:barChart>
        <c:barDir val="bar"/>
        <c:grouping val="stacked"/>
        <c:varyColors val="0"/>
        <c:ser>
          <c:idx val="0"/>
          <c:order val="0"/>
          <c:tx>
            <c:strRef>
              <c:f>Sheet1!$B$1</c:f>
              <c:strCache>
                <c:ptCount val="1"/>
                <c:pt idx="0">
                  <c:v>Chegutu</c:v>
                </c:pt>
              </c:strCache>
            </c:strRef>
          </c:tx>
          <c:spPr>
            <a:solidFill>
              <a:schemeClr val="accent2"/>
            </a:solidFill>
            <a:ln>
              <a:noFill/>
            </a:ln>
            <a:effectLst/>
          </c:spPr>
          <c:invertIfNegative val="0"/>
          <c:cat>
            <c:strRef>
              <c:f>Sheet1!$A$2:$A$5</c:f>
              <c:strCache>
                <c:ptCount val="4"/>
                <c:pt idx="0">
                  <c:v>Family Refill</c:v>
                </c:pt>
                <c:pt idx="1">
                  <c:v>CARG</c:v>
                </c:pt>
                <c:pt idx="2">
                  <c:v>Club Refill</c:v>
                </c:pt>
                <c:pt idx="3">
                  <c:v>Fast Track</c:v>
                </c:pt>
              </c:strCache>
            </c:strRef>
          </c:cat>
          <c:val>
            <c:numRef>
              <c:f>Sheet1!$B$2:$B$5</c:f>
              <c:numCache>
                <c:formatCode>General</c:formatCode>
                <c:ptCount val="4"/>
                <c:pt idx="0">
                  <c:v>1</c:v>
                </c:pt>
                <c:pt idx="1">
                  <c:v>0</c:v>
                </c:pt>
                <c:pt idx="2">
                  <c:v>0</c:v>
                </c:pt>
                <c:pt idx="3">
                  <c:v>19</c:v>
                </c:pt>
              </c:numCache>
            </c:numRef>
          </c:val>
          <c:extLst xmlns:c16r2="http://schemas.microsoft.com/office/drawing/2015/06/chart">
            <c:ext xmlns:c16="http://schemas.microsoft.com/office/drawing/2014/chart" uri="{C3380CC4-5D6E-409C-BE32-E72D297353CC}">
              <c16:uniqueId val="{00000000-8558-4993-882F-01358ABF4EB9}"/>
            </c:ext>
          </c:extLst>
        </c:ser>
        <c:ser>
          <c:idx val="1"/>
          <c:order val="1"/>
          <c:tx>
            <c:strRef>
              <c:f>Sheet1!$C$1</c:f>
              <c:strCache>
                <c:ptCount val="1"/>
                <c:pt idx="0">
                  <c:v>Hurungwe</c:v>
                </c:pt>
              </c:strCache>
            </c:strRef>
          </c:tx>
          <c:spPr>
            <a:solidFill>
              <a:schemeClr val="accent6"/>
            </a:solidFill>
            <a:ln>
              <a:noFill/>
            </a:ln>
            <a:effectLst/>
          </c:spPr>
          <c:invertIfNegative val="0"/>
          <c:cat>
            <c:strRef>
              <c:f>Sheet1!$A$2:$A$5</c:f>
              <c:strCache>
                <c:ptCount val="4"/>
                <c:pt idx="0">
                  <c:v>Family Refill</c:v>
                </c:pt>
                <c:pt idx="1">
                  <c:v>CARG</c:v>
                </c:pt>
                <c:pt idx="2">
                  <c:v>Club Refill</c:v>
                </c:pt>
                <c:pt idx="3">
                  <c:v>Fast Track</c:v>
                </c:pt>
              </c:strCache>
            </c:strRef>
          </c:cat>
          <c:val>
            <c:numRef>
              <c:f>Sheet1!$C$2:$C$5</c:f>
              <c:numCache>
                <c:formatCode>General</c:formatCode>
                <c:ptCount val="4"/>
                <c:pt idx="0">
                  <c:v>3</c:v>
                </c:pt>
                <c:pt idx="1">
                  <c:v>23</c:v>
                </c:pt>
                <c:pt idx="2">
                  <c:v>22</c:v>
                </c:pt>
                <c:pt idx="3">
                  <c:v>139</c:v>
                </c:pt>
              </c:numCache>
            </c:numRef>
          </c:val>
          <c:extLst xmlns:c16r2="http://schemas.microsoft.com/office/drawing/2015/06/chart">
            <c:ext xmlns:c16="http://schemas.microsoft.com/office/drawing/2014/chart" uri="{C3380CC4-5D6E-409C-BE32-E72D297353CC}">
              <c16:uniqueId val="{00000001-8558-4993-882F-01358ABF4EB9}"/>
            </c:ext>
          </c:extLst>
        </c:ser>
        <c:ser>
          <c:idx val="2"/>
          <c:order val="2"/>
          <c:tx>
            <c:strRef>
              <c:f>Sheet1!$D$1</c:f>
              <c:strCache>
                <c:ptCount val="1"/>
                <c:pt idx="0">
                  <c:v>Mhondoro-Ngezi</c:v>
                </c:pt>
              </c:strCache>
            </c:strRef>
          </c:tx>
          <c:spPr>
            <a:solidFill>
              <a:schemeClr val="accent4"/>
            </a:solidFill>
            <a:ln>
              <a:noFill/>
            </a:ln>
            <a:effectLst/>
          </c:spPr>
          <c:invertIfNegative val="0"/>
          <c:cat>
            <c:strRef>
              <c:f>Sheet1!$A$2:$A$5</c:f>
              <c:strCache>
                <c:ptCount val="4"/>
                <c:pt idx="0">
                  <c:v>Family Refill</c:v>
                </c:pt>
                <c:pt idx="1">
                  <c:v>CARG</c:v>
                </c:pt>
                <c:pt idx="2">
                  <c:v>Club Refill</c:v>
                </c:pt>
                <c:pt idx="3">
                  <c:v>Fast Track</c:v>
                </c:pt>
              </c:strCache>
            </c:strRef>
          </c:cat>
          <c:val>
            <c:numRef>
              <c:f>Sheet1!$D$2:$D$5</c:f>
              <c:numCache>
                <c:formatCode>General</c:formatCode>
                <c:ptCount val="4"/>
                <c:pt idx="0">
                  <c:v>0</c:v>
                </c:pt>
                <c:pt idx="1">
                  <c:v>1</c:v>
                </c:pt>
                <c:pt idx="2">
                  <c:v>0</c:v>
                </c:pt>
                <c:pt idx="3">
                  <c:v>10</c:v>
                </c:pt>
              </c:numCache>
            </c:numRef>
          </c:val>
          <c:extLst xmlns:c16r2="http://schemas.microsoft.com/office/drawing/2015/06/chart">
            <c:ext xmlns:c16="http://schemas.microsoft.com/office/drawing/2014/chart" uri="{C3380CC4-5D6E-409C-BE32-E72D297353CC}">
              <c16:uniqueId val="{00000000-D9A2-492B-ACAA-8D85B123D216}"/>
            </c:ext>
          </c:extLst>
        </c:ser>
        <c:ser>
          <c:idx val="3"/>
          <c:order val="3"/>
          <c:tx>
            <c:strRef>
              <c:f>Sheet1!$E$1</c:f>
              <c:strCache>
                <c:ptCount val="1"/>
                <c:pt idx="0">
                  <c:v>Sanyati</c:v>
                </c:pt>
              </c:strCache>
            </c:strRef>
          </c:tx>
          <c:spPr>
            <a:solidFill>
              <a:schemeClr val="bg2">
                <a:lumMod val="75000"/>
              </a:schemeClr>
            </a:solidFill>
            <a:ln>
              <a:noFill/>
            </a:ln>
            <a:effectLst/>
          </c:spPr>
          <c:invertIfNegative val="0"/>
          <c:cat>
            <c:strRef>
              <c:f>Sheet1!$A$2:$A$5</c:f>
              <c:strCache>
                <c:ptCount val="4"/>
                <c:pt idx="0">
                  <c:v>Family Refill</c:v>
                </c:pt>
                <c:pt idx="1">
                  <c:v>CARG</c:v>
                </c:pt>
                <c:pt idx="2">
                  <c:v>Club Refill</c:v>
                </c:pt>
                <c:pt idx="3">
                  <c:v>Fast Track</c:v>
                </c:pt>
              </c:strCache>
            </c:strRef>
          </c:cat>
          <c:val>
            <c:numRef>
              <c:f>Sheet1!$E$2:$E$5</c:f>
              <c:numCache>
                <c:formatCode>General</c:formatCode>
                <c:ptCount val="4"/>
                <c:pt idx="0">
                  <c:v>12</c:v>
                </c:pt>
                <c:pt idx="1">
                  <c:v>19</c:v>
                </c:pt>
                <c:pt idx="2">
                  <c:v>0</c:v>
                </c:pt>
                <c:pt idx="3">
                  <c:v>0</c:v>
                </c:pt>
              </c:numCache>
            </c:numRef>
          </c:val>
          <c:extLst xmlns:c16r2="http://schemas.microsoft.com/office/drawing/2015/06/chart">
            <c:ext xmlns:c16="http://schemas.microsoft.com/office/drawing/2014/chart" uri="{C3380CC4-5D6E-409C-BE32-E72D297353CC}">
              <c16:uniqueId val="{00000001-D9A2-492B-ACAA-8D85B123D216}"/>
            </c:ext>
          </c:extLst>
        </c:ser>
        <c:ser>
          <c:idx val="4"/>
          <c:order val="4"/>
          <c:tx>
            <c:strRef>
              <c:f>Sheet1!$F$1</c:f>
              <c:strCache>
                <c:ptCount val="1"/>
                <c:pt idx="0">
                  <c:v>Zvimba</c:v>
                </c:pt>
              </c:strCache>
            </c:strRef>
          </c:tx>
          <c:spPr>
            <a:solidFill>
              <a:schemeClr val="accent1"/>
            </a:solidFill>
            <a:ln>
              <a:noFill/>
            </a:ln>
            <a:effectLst/>
          </c:spPr>
          <c:invertIfNegative val="0"/>
          <c:cat>
            <c:strRef>
              <c:f>Sheet1!$A$2:$A$5</c:f>
              <c:strCache>
                <c:ptCount val="4"/>
                <c:pt idx="0">
                  <c:v>Family Refill</c:v>
                </c:pt>
                <c:pt idx="1">
                  <c:v>CARG</c:v>
                </c:pt>
                <c:pt idx="2">
                  <c:v>Club Refill</c:v>
                </c:pt>
                <c:pt idx="3">
                  <c:v>Fast Track</c:v>
                </c:pt>
              </c:strCache>
            </c:strRef>
          </c:cat>
          <c:val>
            <c:numRef>
              <c:f>Sheet1!$F$2:$F$5</c:f>
              <c:numCache>
                <c:formatCode>General</c:formatCode>
                <c:ptCount val="4"/>
                <c:pt idx="0">
                  <c:v>4</c:v>
                </c:pt>
                <c:pt idx="1">
                  <c:v>1</c:v>
                </c:pt>
                <c:pt idx="2">
                  <c:v>0</c:v>
                </c:pt>
                <c:pt idx="3">
                  <c:v>4</c:v>
                </c:pt>
              </c:numCache>
            </c:numRef>
          </c:val>
          <c:extLst xmlns:c16r2="http://schemas.microsoft.com/office/drawing/2015/06/chart">
            <c:ext xmlns:c16="http://schemas.microsoft.com/office/drawing/2014/chart" uri="{C3380CC4-5D6E-409C-BE32-E72D297353CC}">
              <c16:uniqueId val="{00000002-D9A2-492B-ACAA-8D85B123D216}"/>
            </c:ext>
          </c:extLst>
        </c:ser>
        <c:dLbls>
          <c:showLegendKey val="0"/>
          <c:showVal val="0"/>
          <c:showCatName val="0"/>
          <c:showSerName val="0"/>
          <c:showPercent val="0"/>
          <c:showBubbleSize val="0"/>
        </c:dLbls>
        <c:gapWidth val="93"/>
        <c:overlap val="100"/>
        <c:axId val="303772480"/>
        <c:axId val="303772872"/>
      </c:barChart>
      <c:catAx>
        <c:axId val="3037724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2"/>
                </a:solidFill>
                <a:latin typeface="Garamond" panose="02020404030301010803" pitchFamily="18" charset="0"/>
                <a:ea typeface="+mn-ea"/>
                <a:cs typeface="+mn-cs"/>
              </a:defRPr>
            </a:pPr>
            <a:endParaRPr lang="en-US"/>
          </a:p>
        </c:txPr>
        <c:crossAx val="303772872"/>
        <c:crosses val="autoZero"/>
        <c:auto val="1"/>
        <c:lblAlgn val="ctr"/>
        <c:lblOffset val="100"/>
        <c:noMultiLvlLbl val="0"/>
      </c:catAx>
      <c:valAx>
        <c:axId val="303772872"/>
        <c:scaling>
          <c:orientation val="minMax"/>
          <c:max val="18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baseline="0">
                    <a:solidFill>
                      <a:schemeClr val="tx2"/>
                    </a:solidFill>
                    <a:latin typeface="Garamond" panose="02020404030301010803" pitchFamily="18" charset="0"/>
                    <a:ea typeface="+mn-ea"/>
                    <a:cs typeface="+mn-cs"/>
                  </a:defRPr>
                </a:pPr>
                <a:r>
                  <a:rPr lang="en-US"/>
                  <a:t>Number of Adult Clients</a:t>
                </a:r>
              </a:p>
            </c:rich>
          </c:tx>
          <c:layout/>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Garamond" panose="02020404030301010803" pitchFamily="18"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2"/>
                </a:solidFill>
                <a:latin typeface="Garamond" panose="02020404030301010803" pitchFamily="18" charset="0"/>
                <a:ea typeface="+mn-ea"/>
                <a:cs typeface="+mn-cs"/>
              </a:defRPr>
            </a:pPr>
            <a:endParaRPr lang="en-US"/>
          </a:p>
        </c:txPr>
        <c:crossAx val="3037724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Garamond" panose="02020404030301010803" pitchFamily="18" charset="0"/>
              <a:ea typeface="+mn-ea"/>
              <a:cs typeface="+mn-cs"/>
            </a:defRPr>
          </a:pPr>
          <a:endParaRPr lang="en-US"/>
        </a:p>
      </c:txPr>
    </c:legend>
    <c:plotVisOnly val="1"/>
    <c:dispBlanksAs val="gap"/>
    <c:showDLblsOverMax val="0"/>
  </c:chart>
  <c:spPr>
    <a:noFill/>
    <a:ln>
      <a:noFill/>
    </a:ln>
    <a:effectLst/>
  </c:spPr>
  <c:txPr>
    <a:bodyPr/>
    <a:lstStyle/>
    <a:p>
      <a:pPr>
        <a:defRPr sz="1800">
          <a:solidFill>
            <a:schemeClr val="tx2"/>
          </a:solidFill>
          <a:latin typeface="Garamond" panose="02020404030301010803" pitchFamily="18"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solidFill>
                <a:latin typeface="Garamond" panose="02020404030301010803" pitchFamily="18" charset="0"/>
                <a:ea typeface="+mn-ea"/>
                <a:cs typeface="+mn-cs"/>
              </a:defRPr>
            </a:pPr>
            <a:r>
              <a:rPr lang="en-US"/>
              <a:t>Distribution of Clients in DSD Models, by Cohort and Model Type*</a:t>
            </a:r>
          </a:p>
        </c:rich>
      </c:tx>
      <c:layout/>
      <c:overlay val="0"/>
      <c:spPr>
        <a:noFill/>
        <a:ln>
          <a:noFill/>
        </a:ln>
        <a:effectLst/>
      </c:spPr>
      <c:txPr>
        <a:bodyPr rot="0" spcFirstLastPara="1" vertOverflow="ellipsis" vert="horz" wrap="square" anchor="ctr" anchorCtr="1"/>
        <a:lstStyle/>
        <a:p>
          <a:pPr>
            <a:defRPr sz="2160" b="0" i="0" u="none" strike="noStrike" kern="1200" spc="0" baseline="0">
              <a:solidFill>
                <a:schemeClr val="tx1"/>
              </a:solidFill>
              <a:latin typeface="Garamond" panose="02020404030301010803" pitchFamily="18" charset="0"/>
              <a:ea typeface="+mn-ea"/>
              <a:cs typeface="+mn-cs"/>
            </a:defRPr>
          </a:pPr>
          <a:endParaRPr lang="en-US"/>
        </a:p>
      </c:txPr>
    </c:title>
    <c:autoTitleDeleted val="0"/>
    <c:plotArea>
      <c:layout>
        <c:manualLayout>
          <c:layoutTarget val="inner"/>
          <c:xMode val="edge"/>
          <c:yMode val="edge"/>
          <c:x val="0.12210525388103306"/>
          <c:y val="0.185573307250959"/>
          <c:w val="0.86030647901651747"/>
          <c:h val="0.63034402694607172"/>
        </c:manualLayout>
      </c:layout>
      <c:barChart>
        <c:barDir val="col"/>
        <c:grouping val="clustered"/>
        <c:varyColors val="0"/>
        <c:ser>
          <c:idx val="0"/>
          <c:order val="0"/>
          <c:tx>
            <c:strRef>
              <c:f>Sheet1!$B$1</c:f>
              <c:strCache>
                <c:ptCount val="1"/>
                <c:pt idx="0">
                  <c:v>24 Month Cohort</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Garamond" panose="02020404030301010803" pitchFamily="18" charset="0"/>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Fast Track</c:v>
                </c:pt>
                <c:pt idx="1">
                  <c:v>Club Refill</c:v>
                </c:pt>
                <c:pt idx="2">
                  <c:v>CARG</c:v>
                </c:pt>
                <c:pt idx="3">
                  <c:v>Family Refill</c:v>
                </c:pt>
              </c:strCache>
            </c:strRef>
          </c:cat>
          <c:val>
            <c:numRef>
              <c:f>Sheet1!$B$2:$B$5</c:f>
              <c:numCache>
                <c:formatCode>General</c:formatCode>
                <c:ptCount val="4"/>
                <c:pt idx="0">
                  <c:v>42</c:v>
                </c:pt>
                <c:pt idx="1">
                  <c:v>5</c:v>
                </c:pt>
                <c:pt idx="2">
                  <c:v>17</c:v>
                </c:pt>
                <c:pt idx="3">
                  <c:v>9</c:v>
                </c:pt>
              </c:numCache>
            </c:numRef>
          </c:val>
          <c:extLst xmlns:c16r2="http://schemas.microsoft.com/office/drawing/2015/06/chart">
            <c:ext xmlns:c16="http://schemas.microsoft.com/office/drawing/2014/chart" uri="{C3380CC4-5D6E-409C-BE32-E72D297353CC}">
              <c16:uniqueId val="{00000000-8558-4993-882F-01358ABF4EB9}"/>
            </c:ext>
          </c:extLst>
        </c:ser>
        <c:ser>
          <c:idx val="1"/>
          <c:order val="1"/>
          <c:tx>
            <c:strRef>
              <c:f>Sheet1!$C$1</c:f>
              <c:strCache>
                <c:ptCount val="1"/>
                <c:pt idx="0">
                  <c:v>12 Month Cohort</c:v>
                </c:pt>
              </c:strCache>
            </c:strRef>
          </c:tx>
          <c:spPr>
            <a:solidFill>
              <a:schemeClr val="bg2">
                <a:lumMod val="50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Garamond" panose="02020404030301010803" pitchFamily="18" charset="0"/>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Fast Track</c:v>
                </c:pt>
                <c:pt idx="1">
                  <c:v>Club Refill</c:v>
                </c:pt>
                <c:pt idx="2">
                  <c:v>CARG</c:v>
                </c:pt>
                <c:pt idx="3">
                  <c:v>Family Refill</c:v>
                </c:pt>
              </c:strCache>
            </c:strRef>
          </c:cat>
          <c:val>
            <c:numRef>
              <c:f>Sheet1!$C$2:$C$5</c:f>
              <c:numCache>
                <c:formatCode>General</c:formatCode>
                <c:ptCount val="4"/>
                <c:pt idx="0">
                  <c:v>134</c:v>
                </c:pt>
                <c:pt idx="1">
                  <c:v>17</c:v>
                </c:pt>
                <c:pt idx="2">
                  <c:v>27</c:v>
                </c:pt>
                <c:pt idx="3">
                  <c:v>11</c:v>
                </c:pt>
              </c:numCache>
            </c:numRef>
          </c:val>
          <c:extLst xmlns:c16r2="http://schemas.microsoft.com/office/drawing/2015/06/chart">
            <c:ext xmlns:c16="http://schemas.microsoft.com/office/drawing/2014/chart" uri="{C3380CC4-5D6E-409C-BE32-E72D297353CC}">
              <c16:uniqueId val="{00000001-8558-4993-882F-01358ABF4EB9}"/>
            </c:ext>
          </c:extLst>
        </c:ser>
        <c:dLbls>
          <c:dLblPos val="outEnd"/>
          <c:showLegendKey val="0"/>
          <c:showVal val="1"/>
          <c:showCatName val="0"/>
          <c:showSerName val="0"/>
          <c:showPercent val="0"/>
          <c:showBubbleSize val="0"/>
        </c:dLbls>
        <c:gapWidth val="219"/>
        <c:overlap val="-27"/>
        <c:axId val="331185920"/>
        <c:axId val="330931520"/>
      </c:barChart>
      <c:catAx>
        <c:axId val="331185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Garamond" panose="02020404030301010803" pitchFamily="18" charset="0"/>
                <a:ea typeface="+mn-ea"/>
                <a:cs typeface="+mn-cs"/>
              </a:defRPr>
            </a:pPr>
            <a:endParaRPr lang="en-US"/>
          </a:p>
        </c:txPr>
        <c:crossAx val="330931520"/>
        <c:crosses val="autoZero"/>
        <c:auto val="1"/>
        <c:lblAlgn val="ctr"/>
        <c:lblOffset val="100"/>
        <c:noMultiLvlLbl val="0"/>
      </c:catAx>
      <c:valAx>
        <c:axId val="3309315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Garamond" panose="02020404030301010803" pitchFamily="18" charset="0"/>
                    <a:ea typeface="+mn-ea"/>
                    <a:cs typeface="+mn-cs"/>
                  </a:defRPr>
                </a:pPr>
                <a:r>
                  <a:rPr lang="en-US"/>
                  <a:t>Number of Adult Clients</a:t>
                </a:r>
              </a:p>
            </c:rich>
          </c:tx>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Garamond" panose="02020404030301010803" pitchFamily="18" charset="0"/>
                  <a:ea typeface="+mn-ea"/>
                  <a:cs typeface="+mn-cs"/>
                </a:defRPr>
              </a:pPr>
              <a:endParaRPr lang="en-US"/>
            </a:p>
          </c:txPr>
        </c:title>
        <c:numFmt formatCode="General" sourceLinked="1"/>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800" b="0" i="0" u="none" strike="noStrike" kern="1200" baseline="0">
                <a:solidFill>
                  <a:schemeClr val="tx1"/>
                </a:solidFill>
                <a:latin typeface="Garamond" panose="02020404030301010803" pitchFamily="18" charset="0"/>
                <a:ea typeface="+mn-ea"/>
                <a:cs typeface="+mn-cs"/>
              </a:defRPr>
            </a:pPr>
            <a:endParaRPr lang="en-US"/>
          </a:p>
        </c:txPr>
        <c:crossAx val="331185920"/>
        <c:crosses val="autoZero"/>
        <c:crossBetween val="between"/>
        <c:majorUnit val="40"/>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Garamond" panose="02020404030301010803" pitchFamily="18" charset="0"/>
              <a:ea typeface="+mn-ea"/>
              <a:cs typeface="+mn-cs"/>
            </a:defRPr>
          </a:pPr>
          <a:endParaRPr lang="en-US"/>
        </a:p>
      </c:txPr>
    </c:legend>
    <c:plotVisOnly val="1"/>
    <c:dispBlanksAs val="gap"/>
    <c:showDLblsOverMax val="0"/>
  </c:chart>
  <c:spPr>
    <a:noFill/>
    <a:ln>
      <a:noFill/>
    </a:ln>
    <a:effectLst/>
  </c:spPr>
  <c:txPr>
    <a:bodyPr/>
    <a:lstStyle/>
    <a:p>
      <a:pPr>
        <a:defRPr sz="1800">
          <a:solidFill>
            <a:schemeClr val="tx1"/>
          </a:solidFill>
          <a:latin typeface="Garamond" panose="02020404030301010803" pitchFamily="18"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24 Month Cohort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j-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Initiated on ART</c:v>
                </c:pt>
                <c:pt idx="1">
                  <c:v>Active on ART</c:v>
                </c:pt>
                <c:pt idx="2">
                  <c:v>Received VL Test Within 12 Months</c:v>
                </c:pt>
                <c:pt idx="3">
                  <c:v>Suppressed Viral Load</c:v>
                </c:pt>
                <c:pt idx="4">
                  <c:v>Enrolled in Non-Mainstream Model**</c:v>
                </c:pt>
              </c:strCache>
            </c:strRef>
          </c:cat>
          <c:val>
            <c:numRef>
              <c:f>Sheet1!$B$2:$B$6</c:f>
              <c:numCache>
                <c:formatCode>General</c:formatCode>
                <c:ptCount val="5"/>
                <c:pt idx="0">
                  <c:v>375</c:v>
                </c:pt>
                <c:pt idx="1">
                  <c:v>340</c:v>
                </c:pt>
                <c:pt idx="2">
                  <c:v>153</c:v>
                </c:pt>
                <c:pt idx="3">
                  <c:v>114</c:v>
                </c:pt>
                <c:pt idx="4">
                  <c:v>73</c:v>
                </c:pt>
              </c:numCache>
            </c:numRef>
          </c:val>
          <c:extLst xmlns:c16r2="http://schemas.microsoft.com/office/drawing/2015/06/chart">
            <c:ext xmlns:c16="http://schemas.microsoft.com/office/drawing/2014/chart" uri="{C3380CC4-5D6E-409C-BE32-E72D297353CC}">
              <c16:uniqueId val="{00000000-8558-4993-882F-01358ABF4EB9}"/>
            </c:ext>
          </c:extLst>
        </c:ser>
        <c:ser>
          <c:idx val="1"/>
          <c:order val="1"/>
          <c:tx>
            <c:strRef>
              <c:f>Sheet1!$C$1</c:f>
              <c:strCache>
                <c:ptCount val="1"/>
                <c:pt idx="0">
                  <c:v>12 Month Cohort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j-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Initiated on ART</c:v>
                </c:pt>
                <c:pt idx="1">
                  <c:v>Active on ART</c:v>
                </c:pt>
                <c:pt idx="2">
                  <c:v>Received VL Test Within 12 Months</c:v>
                </c:pt>
                <c:pt idx="3">
                  <c:v>Suppressed Viral Load</c:v>
                </c:pt>
                <c:pt idx="4">
                  <c:v>Enrolled in Non-Mainstream Model**</c:v>
                </c:pt>
              </c:strCache>
            </c:strRef>
          </c:cat>
          <c:val>
            <c:numRef>
              <c:f>Sheet1!$C$2:$C$6</c:f>
              <c:numCache>
                <c:formatCode>General</c:formatCode>
                <c:ptCount val="5"/>
                <c:pt idx="0">
                  <c:v>729</c:v>
                </c:pt>
                <c:pt idx="1">
                  <c:v>638</c:v>
                </c:pt>
                <c:pt idx="2">
                  <c:v>205</c:v>
                </c:pt>
                <c:pt idx="3">
                  <c:v>138</c:v>
                </c:pt>
                <c:pt idx="4">
                  <c:v>189</c:v>
                </c:pt>
              </c:numCache>
            </c:numRef>
          </c:val>
          <c:extLst xmlns:c16r2="http://schemas.microsoft.com/office/drawing/2015/06/chart">
            <c:ext xmlns:c16="http://schemas.microsoft.com/office/drawing/2014/chart" uri="{C3380CC4-5D6E-409C-BE32-E72D297353CC}">
              <c16:uniqueId val="{00000001-8558-4993-882F-01358ABF4EB9}"/>
            </c:ext>
          </c:extLst>
        </c:ser>
        <c:dLbls>
          <c:dLblPos val="outEnd"/>
          <c:showLegendKey val="0"/>
          <c:showVal val="1"/>
          <c:showCatName val="0"/>
          <c:showSerName val="0"/>
          <c:showPercent val="0"/>
          <c:showBubbleSize val="0"/>
        </c:dLbls>
        <c:gapWidth val="219"/>
        <c:overlap val="-27"/>
        <c:axId val="435380448"/>
        <c:axId val="435382800"/>
      </c:barChart>
      <c:catAx>
        <c:axId val="435380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j-lt"/>
                <a:ea typeface="+mn-ea"/>
                <a:cs typeface="+mn-cs"/>
              </a:defRPr>
            </a:pPr>
            <a:endParaRPr lang="en-US"/>
          </a:p>
        </c:txPr>
        <c:crossAx val="435382800"/>
        <c:crosses val="autoZero"/>
        <c:auto val="1"/>
        <c:lblAlgn val="ctr"/>
        <c:lblOffset val="100"/>
        <c:noMultiLvlLbl val="0"/>
      </c:catAx>
      <c:valAx>
        <c:axId val="4353828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dirty="0" smtClean="0"/>
                  <a:t>Number of Adult</a:t>
                </a:r>
                <a:r>
                  <a:rPr lang="en-US" sz="1400" b="1" baseline="0" dirty="0" smtClean="0"/>
                  <a:t> Clients</a:t>
                </a:r>
                <a:endParaRPr lang="en-US" sz="1400" b="1" dirty="0"/>
              </a:p>
            </c:rich>
          </c:tx>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j-lt"/>
                <a:ea typeface="+mn-ea"/>
                <a:cs typeface="+mn-cs"/>
              </a:defRPr>
            </a:pPr>
            <a:endParaRPr lang="en-US"/>
          </a:p>
        </c:txPr>
        <c:crossAx val="4353804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j-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No VLS + Mainstream ART</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24-Month Cohort</c:v>
                </c:pt>
                <c:pt idx="1">
                  <c:v>12-Month Cohort</c:v>
                </c:pt>
              </c:strCache>
            </c:strRef>
          </c:cat>
          <c:val>
            <c:numRef>
              <c:f>Sheet1!$B$2:$B$3</c:f>
              <c:numCache>
                <c:formatCode>General</c:formatCode>
                <c:ptCount val="2"/>
                <c:pt idx="0">
                  <c:v>182</c:v>
                </c:pt>
                <c:pt idx="1">
                  <c:v>347</c:v>
                </c:pt>
              </c:numCache>
            </c:numRef>
          </c:val>
          <c:extLst xmlns:c16r2="http://schemas.microsoft.com/office/drawing/2015/06/chart">
            <c:ext xmlns:c16="http://schemas.microsoft.com/office/drawing/2014/chart" uri="{C3380CC4-5D6E-409C-BE32-E72D297353CC}">
              <c16:uniqueId val="{00000000-8558-4993-882F-01358ABF4EB9}"/>
            </c:ext>
          </c:extLst>
        </c:ser>
        <c:ser>
          <c:idx val="1"/>
          <c:order val="1"/>
          <c:tx>
            <c:strRef>
              <c:f>Sheet1!$C$1</c:f>
              <c:strCache>
                <c:ptCount val="1"/>
                <c:pt idx="0">
                  <c:v>VLS + Mainstream ART</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24-Month Cohort</c:v>
                </c:pt>
                <c:pt idx="1">
                  <c:v>12-Month Cohort</c:v>
                </c:pt>
              </c:strCache>
            </c:strRef>
          </c:cat>
          <c:val>
            <c:numRef>
              <c:f>Sheet1!$C$2:$C$3</c:f>
              <c:numCache>
                <c:formatCode>General</c:formatCode>
                <c:ptCount val="2"/>
                <c:pt idx="0">
                  <c:v>85</c:v>
                </c:pt>
                <c:pt idx="1">
                  <c:v>102</c:v>
                </c:pt>
              </c:numCache>
            </c:numRef>
          </c:val>
          <c:extLst xmlns:c16r2="http://schemas.microsoft.com/office/drawing/2015/06/chart">
            <c:ext xmlns:c16="http://schemas.microsoft.com/office/drawing/2014/chart" uri="{C3380CC4-5D6E-409C-BE32-E72D297353CC}">
              <c16:uniqueId val="{00000001-8558-4993-882F-01358ABF4EB9}"/>
            </c:ext>
          </c:extLst>
        </c:ser>
        <c:ser>
          <c:idx val="2"/>
          <c:order val="2"/>
          <c:tx>
            <c:strRef>
              <c:f>Sheet1!$D$1</c:f>
              <c:strCache>
                <c:ptCount val="1"/>
                <c:pt idx="0">
                  <c:v>VLS + Non-Mainstream ART</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24-Month Cohort</c:v>
                </c:pt>
                <c:pt idx="1">
                  <c:v>12-Month Cohort</c:v>
                </c:pt>
              </c:strCache>
            </c:strRef>
          </c:cat>
          <c:val>
            <c:numRef>
              <c:f>Sheet1!$D$2:$D$3</c:f>
              <c:numCache>
                <c:formatCode>General</c:formatCode>
                <c:ptCount val="2"/>
                <c:pt idx="0">
                  <c:v>29</c:v>
                </c:pt>
                <c:pt idx="1">
                  <c:v>36</c:v>
                </c:pt>
              </c:numCache>
            </c:numRef>
          </c:val>
          <c:extLst xmlns:c16r2="http://schemas.microsoft.com/office/drawing/2015/06/chart">
            <c:ext xmlns:c16="http://schemas.microsoft.com/office/drawing/2014/chart" uri="{C3380CC4-5D6E-409C-BE32-E72D297353CC}">
              <c16:uniqueId val="{00000000-E784-4116-928F-58B89AA18C74}"/>
            </c:ext>
          </c:extLst>
        </c:ser>
        <c:ser>
          <c:idx val="3"/>
          <c:order val="3"/>
          <c:tx>
            <c:strRef>
              <c:f>Sheet1!$E$1</c:f>
              <c:strCache>
                <c:ptCount val="1"/>
                <c:pt idx="0">
                  <c:v>No VLS + Non-Mainstream ART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24-Month Cohort</c:v>
                </c:pt>
                <c:pt idx="1">
                  <c:v>12-Month Cohort</c:v>
                </c:pt>
              </c:strCache>
            </c:strRef>
          </c:cat>
          <c:val>
            <c:numRef>
              <c:f>Sheet1!$E$2:$E$3</c:f>
              <c:numCache>
                <c:formatCode>General</c:formatCode>
                <c:ptCount val="2"/>
                <c:pt idx="0">
                  <c:v>44</c:v>
                </c:pt>
                <c:pt idx="1">
                  <c:v>153</c:v>
                </c:pt>
              </c:numCache>
            </c:numRef>
          </c:val>
          <c:extLst xmlns:c16r2="http://schemas.microsoft.com/office/drawing/2015/06/chart">
            <c:ext xmlns:c16="http://schemas.microsoft.com/office/drawing/2014/chart" uri="{C3380CC4-5D6E-409C-BE32-E72D297353CC}">
              <c16:uniqueId val="{00000001-E784-4116-928F-58B89AA18C74}"/>
            </c:ext>
          </c:extLst>
        </c:ser>
        <c:dLbls>
          <c:showLegendKey val="0"/>
          <c:showVal val="1"/>
          <c:showCatName val="0"/>
          <c:showSerName val="0"/>
          <c:showPercent val="0"/>
          <c:showBubbleSize val="0"/>
        </c:dLbls>
        <c:gapWidth val="219"/>
        <c:overlap val="100"/>
        <c:axId val="344138008"/>
        <c:axId val="344139576"/>
      </c:barChart>
      <c:catAx>
        <c:axId val="344138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44139576"/>
        <c:crosses val="autoZero"/>
        <c:auto val="1"/>
        <c:lblAlgn val="ctr"/>
        <c:lblOffset val="100"/>
        <c:noMultiLvlLbl val="0"/>
      </c:catAx>
      <c:valAx>
        <c:axId val="3441395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r>
                  <a:rPr lang="en-US"/>
                  <a:t>Percentage of Clients</a:t>
                </a:r>
              </a:p>
            </c:rich>
          </c:tx>
          <c:layout/>
          <c:overlay val="0"/>
          <c:spPr>
            <a:noFill/>
            <a:ln>
              <a:noFill/>
            </a:ln>
            <a:effectLst/>
          </c:spPr>
          <c:txPr>
            <a:bodyPr rot="-540000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344138008"/>
        <c:crosses val="autoZero"/>
        <c:crossBetween val="between"/>
      </c:valAx>
      <c:spPr>
        <a:noFill/>
        <a:ln>
          <a:noFill/>
        </a:ln>
        <a:effectLst/>
      </c:spPr>
    </c:plotArea>
    <c:legend>
      <c:legendPos val="b"/>
      <c:layout>
        <c:manualLayout>
          <c:xMode val="edge"/>
          <c:yMode val="edge"/>
          <c:x val="0.176892753770101"/>
          <c:y val="0.88306417450685804"/>
          <c:w val="0.65099443506786703"/>
          <c:h val="0.101491234079606"/>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b="1"/>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2176C3-68F5-4BD7-8EEE-361E1B5CEB36}" type="doc">
      <dgm:prSet loTypeId="urn:microsoft.com/office/officeart/2005/8/layout/hProcess4" loCatId="process" qsTypeId="urn:microsoft.com/office/officeart/2005/8/quickstyle/simple1" qsCatId="simple" csTypeId="urn:microsoft.com/office/officeart/2005/8/colors/colorful2" csCatId="colorful" phldr="1"/>
      <dgm:spPr/>
      <dgm:t>
        <a:bodyPr/>
        <a:lstStyle/>
        <a:p>
          <a:endParaRPr lang="en-US"/>
        </a:p>
      </dgm:t>
    </dgm:pt>
    <dgm:pt modelId="{D23282F5-E011-4EB6-86BA-F50C90A22654}">
      <dgm:prSet phldrT="[Text]" custT="1"/>
      <dgm:spPr/>
      <dgm:t>
        <a:bodyPr/>
        <a:lstStyle/>
        <a:p>
          <a:r>
            <a:rPr lang="en-US" sz="1500" b="1" dirty="0" smtClean="0"/>
            <a:t>Combined Review Meeting for Quality Improvement, Mentorship and DSD - Feb, 2018</a:t>
          </a:r>
          <a:endParaRPr lang="en-US" sz="1500" b="1" dirty="0"/>
        </a:p>
      </dgm:t>
    </dgm:pt>
    <dgm:pt modelId="{4D3C3BE3-45C1-4FCA-96A5-74DB60724997}" type="parTrans" cxnId="{E8B0F10D-AE90-4F07-BE70-D853A222ADAD}">
      <dgm:prSet/>
      <dgm:spPr/>
      <dgm:t>
        <a:bodyPr/>
        <a:lstStyle/>
        <a:p>
          <a:endParaRPr lang="en-US"/>
        </a:p>
      </dgm:t>
    </dgm:pt>
    <dgm:pt modelId="{00B6CC78-AD2E-4ED8-9051-3EB3406DE2EB}" type="sibTrans" cxnId="{E8B0F10D-AE90-4F07-BE70-D853A222ADAD}">
      <dgm:prSet/>
      <dgm:spPr/>
      <dgm:t>
        <a:bodyPr/>
        <a:lstStyle/>
        <a:p>
          <a:endParaRPr lang="en-US"/>
        </a:p>
      </dgm:t>
    </dgm:pt>
    <dgm:pt modelId="{A90E3BFB-3AF0-4D53-A212-A6A415D2969D}">
      <dgm:prSet phldrT="[Text]" custT="1"/>
      <dgm:spPr/>
      <dgm:t>
        <a:bodyPr/>
        <a:lstStyle/>
        <a:p>
          <a:r>
            <a:rPr lang="en-US" sz="1500" dirty="0" smtClean="0"/>
            <a:t>Targeted provincial and district mentors</a:t>
          </a:r>
          <a:endParaRPr lang="en-US" sz="1500" dirty="0"/>
        </a:p>
      </dgm:t>
    </dgm:pt>
    <dgm:pt modelId="{99724C29-257E-47E6-AE93-DCAE5DF81772}" type="parTrans" cxnId="{863CACFC-B8FA-4DBD-AEC9-007B14AF223D}">
      <dgm:prSet/>
      <dgm:spPr/>
      <dgm:t>
        <a:bodyPr/>
        <a:lstStyle/>
        <a:p>
          <a:endParaRPr lang="en-US"/>
        </a:p>
      </dgm:t>
    </dgm:pt>
    <dgm:pt modelId="{3192EF4E-EE91-4868-85BA-DC7FBBD8839D}" type="sibTrans" cxnId="{863CACFC-B8FA-4DBD-AEC9-007B14AF223D}">
      <dgm:prSet/>
      <dgm:spPr/>
      <dgm:t>
        <a:bodyPr/>
        <a:lstStyle/>
        <a:p>
          <a:endParaRPr lang="en-US"/>
        </a:p>
      </dgm:t>
    </dgm:pt>
    <dgm:pt modelId="{2440AC59-890D-4189-A4B2-9BE7A806DE81}">
      <dgm:prSet phldrT="[Text]"/>
      <dgm:spPr/>
      <dgm:t>
        <a:bodyPr/>
        <a:lstStyle/>
        <a:p>
          <a:r>
            <a:rPr lang="en-US" b="1" dirty="0" smtClean="0"/>
            <a:t>Provincial DSD Review Meeting, </a:t>
          </a:r>
          <a:r>
            <a:rPr lang="en-US" b="1" dirty="0" err="1" smtClean="0"/>
            <a:t>Kadoma</a:t>
          </a:r>
          <a:r>
            <a:rPr lang="en-US" b="1" dirty="0" smtClean="0"/>
            <a:t> - May, 2018</a:t>
          </a:r>
          <a:endParaRPr lang="en-US" b="1" dirty="0"/>
        </a:p>
      </dgm:t>
    </dgm:pt>
    <dgm:pt modelId="{B0206B82-749F-4BEB-87F8-BC927F99E16F}" type="parTrans" cxnId="{2522DF5D-AA61-493C-ABFB-40239F71ADA4}">
      <dgm:prSet/>
      <dgm:spPr/>
      <dgm:t>
        <a:bodyPr/>
        <a:lstStyle/>
        <a:p>
          <a:endParaRPr lang="en-US"/>
        </a:p>
      </dgm:t>
    </dgm:pt>
    <dgm:pt modelId="{3A6EEA0B-D086-4C60-9A37-3B3AD1FDB687}" type="sibTrans" cxnId="{2522DF5D-AA61-493C-ABFB-40239F71ADA4}">
      <dgm:prSet/>
      <dgm:spPr/>
      <dgm:t>
        <a:bodyPr/>
        <a:lstStyle/>
        <a:p>
          <a:endParaRPr lang="en-US"/>
        </a:p>
      </dgm:t>
    </dgm:pt>
    <dgm:pt modelId="{B1461D4E-219C-4D48-A04A-9170B4CFF8E1}">
      <dgm:prSet phldrT="[Text]" custT="1"/>
      <dgm:spPr/>
      <dgm:t>
        <a:bodyPr/>
        <a:lstStyle/>
        <a:p>
          <a:r>
            <a:rPr lang="en-US" sz="1600" dirty="0" smtClean="0"/>
            <a:t>Targeted district health teams that had been involved with implementation since the roll-out of DSD guidance in 2017</a:t>
          </a:r>
          <a:endParaRPr lang="en-US" sz="1600" dirty="0"/>
        </a:p>
      </dgm:t>
    </dgm:pt>
    <dgm:pt modelId="{F53018E8-E3F8-489A-9CF8-EC788CCF69AD}" type="parTrans" cxnId="{A8A8370D-F7E5-46F8-9CEA-F3523A63DF06}">
      <dgm:prSet/>
      <dgm:spPr/>
      <dgm:t>
        <a:bodyPr/>
        <a:lstStyle/>
        <a:p>
          <a:endParaRPr lang="en-US"/>
        </a:p>
      </dgm:t>
    </dgm:pt>
    <dgm:pt modelId="{17F18DEE-87DA-48E7-82EF-C029436EB324}" type="sibTrans" cxnId="{A8A8370D-F7E5-46F8-9CEA-F3523A63DF06}">
      <dgm:prSet/>
      <dgm:spPr/>
      <dgm:t>
        <a:bodyPr/>
        <a:lstStyle/>
        <a:p>
          <a:endParaRPr lang="en-US"/>
        </a:p>
      </dgm:t>
    </dgm:pt>
    <dgm:pt modelId="{22367410-BD8E-4114-BDEC-5CC54F4F5F4D}">
      <dgm:prSet phldrT="[Text]" custT="1"/>
      <dgm:spPr/>
      <dgm:t>
        <a:bodyPr/>
        <a:lstStyle/>
        <a:p>
          <a:r>
            <a:rPr lang="en-US" sz="1600" dirty="0" smtClean="0"/>
            <a:t>Oriented health workers on a simple DSD baseline data collecting tool</a:t>
          </a:r>
          <a:endParaRPr lang="en-US" sz="1600" dirty="0"/>
        </a:p>
      </dgm:t>
    </dgm:pt>
    <dgm:pt modelId="{1C9450B1-2ED7-4E73-925A-53D4643366DB}" type="parTrans" cxnId="{65078DAD-79AF-43CB-BF17-E4F3923234A1}">
      <dgm:prSet/>
      <dgm:spPr/>
      <dgm:t>
        <a:bodyPr/>
        <a:lstStyle/>
        <a:p>
          <a:endParaRPr lang="en-US"/>
        </a:p>
      </dgm:t>
    </dgm:pt>
    <dgm:pt modelId="{5416FC14-83BF-4113-B2C9-C2A3D9DA476C}" type="sibTrans" cxnId="{65078DAD-79AF-43CB-BF17-E4F3923234A1}">
      <dgm:prSet/>
      <dgm:spPr/>
      <dgm:t>
        <a:bodyPr/>
        <a:lstStyle/>
        <a:p>
          <a:endParaRPr lang="en-US"/>
        </a:p>
      </dgm:t>
    </dgm:pt>
    <dgm:pt modelId="{BC94BD2C-9C46-4B73-A6A2-14C3280A528D}">
      <dgm:prSet phldrT="[Text]" custT="1"/>
      <dgm:spPr/>
      <dgm:t>
        <a:bodyPr/>
        <a:lstStyle/>
        <a:p>
          <a:r>
            <a:rPr lang="en-US" sz="1600" dirty="0" smtClean="0"/>
            <a:t>Targeted Provincial Health Teams &amp; partners </a:t>
          </a:r>
          <a:endParaRPr lang="en-US" sz="1600" dirty="0"/>
        </a:p>
      </dgm:t>
    </dgm:pt>
    <dgm:pt modelId="{ED0A439A-A01C-4294-AB8D-57E87BC55D16}" type="parTrans" cxnId="{7D5A2BA0-229F-44F4-BE8A-5B33AC0844FD}">
      <dgm:prSet/>
      <dgm:spPr/>
      <dgm:t>
        <a:bodyPr/>
        <a:lstStyle/>
        <a:p>
          <a:endParaRPr lang="en-US"/>
        </a:p>
      </dgm:t>
    </dgm:pt>
    <dgm:pt modelId="{8E8261DC-C945-4ACE-9999-2FE4844880EB}" type="sibTrans" cxnId="{7D5A2BA0-229F-44F4-BE8A-5B33AC0844FD}">
      <dgm:prSet/>
      <dgm:spPr/>
      <dgm:t>
        <a:bodyPr/>
        <a:lstStyle/>
        <a:p>
          <a:endParaRPr lang="en-US"/>
        </a:p>
      </dgm:t>
    </dgm:pt>
    <dgm:pt modelId="{EE1AD7C5-FE0B-48F1-ABBB-617F39D75E5A}">
      <dgm:prSet phldrT="[Text]" custT="1"/>
      <dgm:spPr/>
      <dgm:t>
        <a:bodyPr/>
        <a:lstStyle/>
        <a:p>
          <a:r>
            <a:rPr lang="en-US" sz="1600" dirty="0" smtClean="0"/>
            <a:t>A </a:t>
          </a:r>
          <a:r>
            <a:rPr lang="en-US" sz="1600" b="1" dirty="0" smtClean="0"/>
            <a:t>dedicated DSD session </a:t>
          </a:r>
          <a:r>
            <a:rPr lang="en-US" sz="1600" dirty="0" smtClean="0"/>
            <a:t>within a scheduled annual HIV and TB Review meeting</a:t>
          </a:r>
          <a:endParaRPr lang="en-US" sz="1600" dirty="0"/>
        </a:p>
      </dgm:t>
    </dgm:pt>
    <dgm:pt modelId="{B2D0128D-D6CE-479A-80E4-E8B145A27379}" type="sibTrans" cxnId="{1EC73DC1-BA4D-42AA-A4ED-1CD462CD1AC6}">
      <dgm:prSet/>
      <dgm:spPr/>
      <dgm:t>
        <a:bodyPr/>
        <a:lstStyle/>
        <a:p>
          <a:endParaRPr lang="en-US"/>
        </a:p>
      </dgm:t>
    </dgm:pt>
    <dgm:pt modelId="{0B6B3D2D-7840-46C5-96C7-0DC596727490}" type="parTrans" cxnId="{1EC73DC1-BA4D-42AA-A4ED-1CD462CD1AC6}">
      <dgm:prSet/>
      <dgm:spPr/>
      <dgm:t>
        <a:bodyPr/>
        <a:lstStyle/>
        <a:p>
          <a:endParaRPr lang="en-US"/>
        </a:p>
      </dgm:t>
    </dgm:pt>
    <dgm:pt modelId="{E22E7F9C-5594-47AA-B89B-E873130767EE}">
      <dgm:prSet phldrT="[Text]" custT="1"/>
      <dgm:spPr/>
      <dgm:t>
        <a:bodyPr/>
        <a:lstStyle/>
        <a:p>
          <a:r>
            <a:rPr lang="en-US" sz="1600" dirty="0" smtClean="0"/>
            <a:t>Sensitization of health workers on DSDMs</a:t>
          </a:r>
          <a:endParaRPr lang="en-US" sz="1600" dirty="0"/>
        </a:p>
      </dgm:t>
    </dgm:pt>
    <dgm:pt modelId="{62C6361D-D6B6-4662-B370-8B9268B27C2F}" type="sibTrans" cxnId="{708E4C0C-FFCA-4D9C-91C8-555B40DAEC2F}">
      <dgm:prSet/>
      <dgm:spPr/>
      <dgm:t>
        <a:bodyPr/>
        <a:lstStyle/>
        <a:p>
          <a:endParaRPr lang="en-US"/>
        </a:p>
      </dgm:t>
    </dgm:pt>
    <dgm:pt modelId="{C7CD25F1-17F4-436B-B0E7-A176269831E4}" type="parTrans" cxnId="{708E4C0C-FFCA-4D9C-91C8-555B40DAEC2F}">
      <dgm:prSet/>
      <dgm:spPr/>
      <dgm:t>
        <a:bodyPr/>
        <a:lstStyle/>
        <a:p>
          <a:endParaRPr lang="en-US"/>
        </a:p>
      </dgm:t>
    </dgm:pt>
    <dgm:pt modelId="{325CC5D3-922E-419A-82D0-68C2CD9FA02F}">
      <dgm:prSet phldrT="[Text]" custT="1"/>
      <dgm:spPr/>
      <dgm:t>
        <a:bodyPr/>
        <a:lstStyle/>
        <a:p>
          <a:r>
            <a:rPr lang="en-US" sz="1400" b="1" dirty="0" smtClean="0"/>
            <a:t>National Annual Planning &amp; Review for HIV and TB, Bulawayo- Nov, 2017</a:t>
          </a:r>
          <a:endParaRPr lang="en-US" sz="1400" b="1" dirty="0"/>
        </a:p>
      </dgm:t>
    </dgm:pt>
    <dgm:pt modelId="{ADE5F21C-27F6-48D4-9E2D-50E70EE35695}" type="parTrans" cxnId="{37D97A3D-BAD4-4401-BE91-3142B3E15B51}">
      <dgm:prSet/>
      <dgm:spPr/>
      <dgm:t>
        <a:bodyPr/>
        <a:lstStyle/>
        <a:p>
          <a:endParaRPr lang="en-US"/>
        </a:p>
      </dgm:t>
    </dgm:pt>
    <dgm:pt modelId="{94940779-5DC3-401C-81FC-7E93F546D617}" type="sibTrans" cxnId="{37D97A3D-BAD4-4401-BE91-3142B3E15B51}">
      <dgm:prSet/>
      <dgm:spPr/>
      <dgm:t>
        <a:bodyPr/>
        <a:lstStyle/>
        <a:p>
          <a:endParaRPr lang="en-US"/>
        </a:p>
      </dgm:t>
    </dgm:pt>
    <dgm:pt modelId="{C300A258-57AE-4467-9B7A-9BAA8934D36F}">
      <dgm:prSet custT="1"/>
      <dgm:spPr/>
      <dgm:t>
        <a:bodyPr/>
        <a:lstStyle/>
        <a:p>
          <a:r>
            <a:rPr lang="en-US" sz="1600" dirty="0" smtClean="0"/>
            <a:t>Targeted HCWs leading quality improvement teams in health facilities – mainly nurses</a:t>
          </a:r>
          <a:endParaRPr lang="en-US" sz="1600" dirty="0"/>
        </a:p>
      </dgm:t>
    </dgm:pt>
    <dgm:pt modelId="{BD0D0DC6-4FED-49F2-B140-3EC0DA471AD2}" type="parTrans" cxnId="{E9D4C52B-EBDE-48A3-94C5-8681E0B3E153}">
      <dgm:prSet/>
      <dgm:spPr/>
      <dgm:t>
        <a:bodyPr/>
        <a:lstStyle/>
        <a:p>
          <a:endParaRPr lang="en-US"/>
        </a:p>
      </dgm:t>
    </dgm:pt>
    <dgm:pt modelId="{3814F220-DF6B-4E8B-8100-47B15B8FB78B}" type="sibTrans" cxnId="{E9D4C52B-EBDE-48A3-94C5-8681E0B3E153}">
      <dgm:prSet/>
      <dgm:spPr/>
      <dgm:t>
        <a:bodyPr/>
        <a:lstStyle/>
        <a:p>
          <a:endParaRPr lang="en-US"/>
        </a:p>
      </dgm:t>
    </dgm:pt>
    <dgm:pt modelId="{E06BD30D-AE92-4BB1-8F46-A4D09F1F2486}">
      <dgm:prSet custT="1"/>
      <dgm:spPr/>
      <dgm:t>
        <a:bodyPr/>
        <a:lstStyle/>
        <a:p>
          <a:r>
            <a:rPr lang="en-US" sz="1600" dirty="0" smtClean="0"/>
            <a:t>Peer platform for experience sharing, identification of bottlenecks and development for strategies for further implementation</a:t>
          </a:r>
          <a:endParaRPr lang="en-US" sz="1600" dirty="0"/>
        </a:p>
      </dgm:t>
    </dgm:pt>
    <dgm:pt modelId="{99D79401-4EAB-4F34-AC31-F0D1CF0E6CB4}" type="parTrans" cxnId="{5D8BC228-3660-4088-AD31-418294F2084D}">
      <dgm:prSet/>
      <dgm:spPr/>
      <dgm:t>
        <a:bodyPr/>
        <a:lstStyle/>
        <a:p>
          <a:endParaRPr lang="en-US"/>
        </a:p>
      </dgm:t>
    </dgm:pt>
    <dgm:pt modelId="{0FCD929F-7737-4258-9A2D-59D02798E32D}" type="sibTrans" cxnId="{5D8BC228-3660-4088-AD31-418294F2084D}">
      <dgm:prSet/>
      <dgm:spPr/>
      <dgm:t>
        <a:bodyPr/>
        <a:lstStyle/>
        <a:p>
          <a:endParaRPr lang="en-US"/>
        </a:p>
      </dgm:t>
    </dgm:pt>
    <dgm:pt modelId="{4764203D-D91E-4EB1-83A3-FD97574C73A4}">
      <dgm:prSet custT="1"/>
      <dgm:spPr/>
      <dgm:t>
        <a:bodyPr/>
        <a:lstStyle/>
        <a:p>
          <a:r>
            <a:rPr lang="en-US" sz="1600" b="1" dirty="0" smtClean="0"/>
            <a:t>140 nurses from 105 facilities reached</a:t>
          </a:r>
          <a:endParaRPr lang="en-US" sz="1600" b="1" dirty="0"/>
        </a:p>
      </dgm:t>
    </dgm:pt>
    <dgm:pt modelId="{BE1B1EDB-A74F-48E5-B4D8-4BC06B63A772}" type="parTrans" cxnId="{F6E89551-43C6-4271-9319-CD5F7495AB92}">
      <dgm:prSet/>
      <dgm:spPr/>
      <dgm:t>
        <a:bodyPr/>
        <a:lstStyle/>
        <a:p>
          <a:endParaRPr lang="en-US"/>
        </a:p>
      </dgm:t>
    </dgm:pt>
    <dgm:pt modelId="{E5621979-1BD2-4833-8B52-C7B0040A3568}" type="sibTrans" cxnId="{F6E89551-43C6-4271-9319-CD5F7495AB92}">
      <dgm:prSet/>
      <dgm:spPr/>
      <dgm:t>
        <a:bodyPr/>
        <a:lstStyle/>
        <a:p>
          <a:endParaRPr lang="en-US"/>
        </a:p>
      </dgm:t>
    </dgm:pt>
    <dgm:pt modelId="{9405001D-7D52-4572-861C-152053CE45C1}">
      <dgm:prSet custT="1"/>
      <dgm:spPr/>
      <dgm:t>
        <a:bodyPr/>
        <a:lstStyle/>
        <a:p>
          <a:r>
            <a:rPr lang="en-US" sz="1600" dirty="0" smtClean="0"/>
            <a:t>Sensitization done on DSDs, quick assessment made on progress</a:t>
          </a:r>
          <a:endParaRPr lang="en-US" sz="1600" dirty="0"/>
        </a:p>
      </dgm:t>
    </dgm:pt>
    <dgm:pt modelId="{106B1BC4-7208-4A7F-B0B1-33681EB2A74F}" type="parTrans" cxnId="{8BA07755-241A-4C47-A2D4-F86E0246357E}">
      <dgm:prSet/>
      <dgm:spPr/>
      <dgm:t>
        <a:bodyPr/>
        <a:lstStyle/>
        <a:p>
          <a:endParaRPr lang="en-US"/>
        </a:p>
      </dgm:t>
    </dgm:pt>
    <dgm:pt modelId="{503B5A6B-3548-48D1-AF3F-3F817C756079}" type="sibTrans" cxnId="{8BA07755-241A-4C47-A2D4-F86E0246357E}">
      <dgm:prSet/>
      <dgm:spPr/>
      <dgm:t>
        <a:bodyPr/>
        <a:lstStyle/>
        <a:p>
          <a:endParaRPr lang="en-US"/>
        </a:p>
      </dgm:t>
    </dgm:pt>
    <dgm:pt modelId="{1CAE2287-24DB-482F-8DEA-0A5A2952D399}">
      <dgm:prSet phldrT="[Text]" custT="1"/>
      <dgm:spPr/>
      <dgm:t>
        <a:bodyPr/>
        <a:lstStyle/>
        <a:p>
          <a:r>
            <a:rPr lang="en-US" sz="1500" dirty="0" smtClean="0"/>
            <a:t>Orientation on mentorship, DSD and QI and development of implementation plans</a:t>
          </a:r>
          <a:endParaRPr lang="en-US" sz="1500" dirty="0"/>
        </a:p>
      </dgm:t>
    </dgm:pt>
    <dgm:pt modelId="{C4C7FF2E-D94A-4FB2-9CEB-7E5767561874}" type="parTrans" cxnId="{0C2AEC95-A9FF-46E7-A278-C08E0A924DDD}">
      <dgm:prSet/>
      <dgm:spPr/>
      <dgm:t>
        <a:bodyPr/>
        <a:lstStyle/>
        <a:p>
          <a:endParaRPr lang="en-US"/>
        </a:p>
      </dgm:t>
    </dgm:pt>
    <dgm:pt modelId="{BD8AF58A-C364-43BF-8764-81734301C8BD}" type="sibTrans" cxnId="{0C2AEC95-A9FF-46E7-A278-C08E0A924DDD}">
      <dgm:prSet/>
      <dgm:spPr/>
      <dgm:t>
        <a:bodyPr/>
        <a:lstStyle/>
        <a:p>
          <a:endParaRPr lang="en-US"/>
        </a:p>
      </dgm:t>
    </dgm:pt>
    <dgm:pt modelId="{3632DA10-9F4A-4D37-A663-F54055BD862E}">
      <dgm:prSet phldrT="[Text]" custT="1"/>
      <dgm:spPr/>
      <dgm:t>
        <a:bodyPr/>
        <a:lstStyle/>
        <a:p>
          <a:r>
            <a:rPr lang="en-US" sz="1500" dirty="0" smtClean="0"/>
            <a:t>Presentations made on provincial baseline data using the tool from the Annual Review Meeting</a:t>
          </a:r>
          <a:endParaRPr lang="en-US" sz="1500" dirty="0"/>
        </a:p>
      </dgm:t>
    </dgm:pt>
    <dgm:pt modelId="{89E894D5-E4CA-4A3D-B102-BE2C288815DA}" type="parTrans" cxnId="{C5F2ED32-FE8B-4324-8927-35CCA318941D}">
      <dgm:prSet/>
      <dgm:spPr/>
      <dgm:t>
        <a:bodyPr/>
        <a:lstStyle/>
        <a:p>
          <a:endParaRPr lang="en-US"/>
        </a:p>
      </dgm:t>
    </dgm:pt>
    <dgm:pt modelId="{6C16172E-ED84-4ED3-A8AE-2D584212410B}" type="sibTrans" cxnId="{C5F2ED32-FE8B-4324-8927-35CCA318941D}">
      <dgm:prSet/>
      <dgm:spPr/>
      <dgm:t>
        <a:bodyPr/>
        <a:lstStyle/>
        <a:p>
          <a:endParaRPr lang="en-US"/>
        </a:p>
      </dgm:t>
    </dgm:pt>
    <dgm:pt modelId="{54705569-8902-4383-9394-DE531F187A6A}">
      <dgm:prSet phldrT="[Text]" custT="1"/>
      <dgm:spPr/>
      <dgm:t>
        <a:bodyPr/>
        <a:lstStyle/>
        <a:p>
          <a:r>
            <a:rPr lang="en-US" sz="1500" b="1" dirty="0" smtClean="0"/>
            <a:t>120 mentors and managers reached</a:t>
          </a:r>
          <a:endParaRPr lang="en-US" sz="1500" b="1" dirty="0"/>
        </a:p>
      </dgm:t>
    </dgm:pt>
    <dgm:pt modelId="{2C71AD2A-746F-4F28-A8ED-0BFC9C6A2470}" type="parTrans" cxnId="{24BE9D3B-B914-41F0-8CAE-BC6626026098}">
      <dgm:prSet/>
      <dgm:spPr/>
      <dgm:t>
        <a:bodyPr/>
        <a:lstStyle/>
        <a:p>
          <a:endParaRPr lang="en-US"/>
        </a:p>
      </dgm:t>
    </dgm:pt>
    <dgm:pt modelId="{D26C5784-1FB2-466F-9BAC-18E1AF7C4641}" type="sibTrans" cxnId="{24BE9D3B-B914-41F0-8CAE-BC6626026098}">
      <dgm:prSet/>
      <dgm:spPr/>
      <dgm:t>
        <a:bodyPr/>
        <a:lstStyle/>
        <a:p>
          <a:endParaRPr lang="en-US"/>
        </a:p>
      </dgm:t>
    </dgm:pt>
    <dgm:pt modelId="{B354C39E-4342-44C6-A5DB-E68543DB284F}">
      <dgm:prSet phldrT="[Text]" custT="1"/>
      <dgm:spPr/>
      <dgm:t>
        <a:bodyPr/>
        <a:lstStyle/>
        <a:p>
          <a:r>
            <a:rPr lang="en-US" sz="1600" b="1" dirty="0" smtClean="0"/>
            <a:t>57 provincial HCWs from 28 </a:t>
          </a:r>
          <a:r>
            <a:rPr lang="en-US" sz="1600" dirty="0" smtClean="0"/>
            <a:t>health facilities reached</a:t>
          </a:r>
          <a:endParaRPr lang="en-US" sz="1600" dirty="0"/>
        </a:p>
      </dgm:t>
    </dgm:pt>
    <dgm:pt modelId="{F7181608-A23A-4E17-A062-585226AB0343}" type="parTrans" cxnId="{4AC7C2B1-9247-48D8-A881-CC97F1B00F53}">
      <dgm:prSet/>
      <dgm:spPr/>
      <dgm:t>
        <a:bodyPr/>
        <a:lstStyle/>
        <a:p>
          <a:endParaRPr lang="en-US"/>
        </a:p>
      </dgm:t>
    </dgm:pt>
    <dgm:pt modelId="{C1E5F6B5-08EB-4DC7-A0D7-1F618FBB7C40}" type="sibTrans" cxnId="{4AC7C2B1-9247-48D8-A881-CC97F1B00F53}">
      <dgm:prSet/>
      <dgm:spPr/>
      <dgm:t>
        <a:bodyPr/>
        <a:lstStyle/>
        <a:p>
          <a:endParaRPr lang="en-US"/>
        </a:p>
      </dgm:t>
    </dgm:pt>
    <dgm:pt modelId="{927EC136-8AFF-4CBA-924C-39C0728DADB0}">
      <dgm:prSet phldrT="[Text]" custT="1"/>
      <dgm:spPr/>
      <dgm:t>
        <a:bodyPr/>
        <a:lstStyle/>
        <a:p>
          <a:r>
            <a:rPr lang="en-US" sz="1600" dirty="0" smtClean="0"/>
            <a:t>Peer platform for sharing of implementation progress, best practices and identification of gaps to be addressed</a:t>
          </a:r>
          <a:endParaRPr lang="en-US" sz="1600" dirty="0"/>
        </a:p>
      </dgm:t>
    </dgm:pt>
    <dgm:pt modelId="{9102BFCA-41D4-4544-9431-F3201C37BDA8}" type="parTrans" cxnId="{C9189F41-55F1-4F16-852A-1E3D94C10A1A}">
      <dgm:prSet/>
      <dgm:spPr/>
      <dgm:t>
        <a:bodyPr/>
        <a:lstStyle/>
        <a:p>
          <a:endParaRPr lang="en-US"/>
        </a:p>
      </dgm:t>
    </dgm:pt>
    <dgm:pt modelId="{8F47148F-8C42-4283-9D00-AE37150E8131}" type="sibTrans" cxnId="{C9189F41-55F1-4F16-852A-1E3D94C10A1A}">
      <dgm:prSet/>
      <dgm:spPr/>
      <dgm:t>
        <a:bodyPr/>
        <a:lstStyle/>
        <a:p>
          <a:endParaRPr lang="en-US"/>
        </a:p>
      </dgm:t>
    </dgm:pt>
    <dgm:pt modelId="{2FE90F78-A124-425E-8776-E3B61892E835}">
      <dgm:prSet phldrT="[Text]" custT="1"/>
      <dgm:spPr/>
      <dgm:t>
        <a:bodyPr/>
        <a:lstStyle/>
        <a:p>
          <a:r>
            <a:rPr lang="en-US" sz="1500" b="1" dirty="0" smtClean="0"/>
            <a:t>DSD Reviews Integrated  with QI quarterly Review meetings, Oct 2017 </a:t>
          </a:r>
          <a:endParaRPr lang="en-US" sz="1500" b="1" dirty="0"/>
        </a:p>
      </dgm:t>
    </dgm:pt>
    <dgm:pt modelId="{33489A17-0434-4F68-AA7B-84D77FCCA6A8}" type="parTrans" cxnId="{37116692-75F6-4840-BFFF-AF5D7860362E}">
      <dgm:prSet/>
      <dgm:spPr/>
      <dgm:t>
        <a:bodyPr/>
        <a:lstStyle/>
        <a:p>
          <a:endParaRPr lang="en-US"/>
        </a:p>
      </dgm:t>
    </dgm:pt>
    <dgm:pt modelId="{1B0DE648-6A61-46A3-867F-51459784C28E}" type="sibTrans" cxnId="{37116692-75F6-4840-BFFF-AF5D7860362E}">
      <dgm:prSet/>
      <dgm:spPr/>
      <dgm:t>
        <a:bodyPr/>
        <a:lstStyle/>
        <a:p>
          <a:endParaRPr lang="en-US"/>
        </a:p>
      </dgm:t>
    </dgm:pt>
    <dgm:pt modelId="{BAF70CB6-88B8-48D4-AA89-33E4AC1A1188}">
      <dgm:prSet phldrT="[Text]" custT="1"/>
      <dgm:spPr/>
      <dgm:t>
        <a:bodyPr/>
        <a:lstStyle/>
        <a:p>
          <a:r>
            <a:rPr lang="en-US" sz="1600" dirty="0" smtClean="0"/>
            <a:t>and provincial plans developed </a:t>
          </a:r>
          <a:endParaRPr lang="en-US" sz="1600" dirty="0"/>
        </a:p>
      </dgm:t>
    </dgm:pt>
    <dgm:pt modelId="{DC68185F-E213-487E-A53F-B082D6911793}" type="parTrans" cxnId="{7DDECD87-6F73-4A6B-AA56-CC5807963D1B}">
      <dgm:prSet/>
      <dgm:spPr/>
      <dgm:t>
        <a:bodyPr/>
        <a:lstStyle/>
        <a:p>
          <a:endParaRPr lang="en-US"/>
        </a:p>
      </dgm:t>
    </dgm:pt>
    <dgm:pt modelId="{C1FAD314-6DD1-440E-8BEB-A12B2D6B8359}" type="sibTrans" cxnId="{7DDECD87-6F73-4A6B-AA56-CC5807963D1B}">
      <dgm:prSet/>
      <dgm:spPr/>
      <dgm:t>
        <a:bodyPr/>
        <a:lstStyle/>
        <a:p>
          <a:endParaRPr lang="en-US"/>
        </a:p>
      </dgm:t>
    </dgm:pt>
    <dgm:pt modelId="{FDD5E78A-A4FC-4FAC-8FB9-43A3D0DA0470}" type="pres">
      <dgm:prSet presAssocID="{DD2176C3-68F5-4BD7-8EEE-361E1B5CEB36}" presName="Name0" presStyleCnt="0">
        <dgm:presLayoutVars>
          <dgm:dir/>
          <dgm:animLvl val="lvl"/>
          <dgm:resizeHandles val="exact"/>
        </dgm:presLayoutVars>
      </dgm:prSet>
      <dgm:spPr/>
      <dgm:t>
        <a:bodyPr/>
        <a:lstStyle/>
        <a:p>
          <a:endParaRPr lang="en-US"/>
        </a:p>
      </dgm:t>
    </dgm:pt>
    <dgm:pt modelId="{6EFFEAE6-2EB0-4AF3-BE89-C0CB104F70CE}" type="pres">
      <dgm:prSet presAssocID="{DD2176C3-68F5-4BD7-8EEE-361E1B5CEB36}" presName="tSp" presStyleCnt="0"/>
      <dgm:spPr/>
    </dgm:pt>
    <dgm:pt modelId="{795C1B31-494C-4EB6-B8B5-79117FB363FF}" type="pres">
      <dgm:prSet presAssocID="{DD2176C3-68F5-4BD7-8EEE-361E1B5CEB36}" presName="bSp" presStyleCnt="0"/>
      <dgm:spPr/>
    </dgm:pt>
    <dgm:pt modelId="{1FF8EBBA-EC9E-443C-B512-67E80B006102}" type="pres">
      <dgm:prSet presAssocID="{DD2176C3-68F5-4BD7-8EEE-361E1B5CEB36}" presName="process" presStyleCnt="0"/>
      <dgm:spPr/>
    </dgm:pt>
    <dgm:pt modelId="{CD4A6DB4-1C2C-461A-B8EC-65A8A09A13A7}" type="pres">
      <dgm:prSet presAssocID="{2FE90F78-A124-425E-8776-E3B61892E835}" presName="composite1" presStyleCnt="0"/>
      <dgm:spPr/>
    </dgm:pt>
    <dgm:pt modelId="{A423AA55-85F7-4570-9944-B5FC8006150D}" type="pres">
      <dgm:prSet presAssocID="{2FE90F78-A124-425E-8776-E3B61892E835}" presName="dummyNode1" presStyleLbl="node1" presStyleIdx="0" presStyleCnt="4"/>
      <dgm:spPr/>
    </dgm:pt>
    <dgm:pt modelId="{E18E84CC-F09B-454A-BA5A-44D296BFC10F}" type="pres">
      <dgm:prSet presAssocID="{2FE90F78-A124-425E-8776-E3B61892E835}" presName="childNode1" presStyleLbl="bgAcc1" presStyleIdx="0" presStyleCnt="4" custScaleX="163799" custScaleY="228035" custLinFactNeighborX="10721" custLinFactNeighborY="-31071">
        <dgm:presLayoutVars>
          <dgm:bulletEnabled val="1"/>
        </dgm:presLayoutVars>
      </dgm:prSet>
      <dgm:spPr/>
      <dgm:t>
        <a:bodyPr/>
        <a:lstStyle/>
        <a:p>
          <a:endParaRPr lang="en-US"/>
        </a:p>
      </dgm:t>
    </dgm:pt>
    <dgm:pt modelId="{077F4FBD-0512-4486-B7AD-F8AD863BDA04}" type="pres">
      <dgm:prSet presAssocID="{2FE90F78-A124-425E-8776-E3B61892E835}" presName="childNode1tx" presStyleLbl="bgAcc1" presStyleIdx="0" presStyleCnt="4">
        <dgm:presLayoutVars>
          <dgm:bulletEnabled val="1"/>
        </dgm:presLayoutVars>
      </dgm:prSet>
      <dgm:spPr/>
      <dgm:t>
        <a:bodyPr/>
        <a:lstStyle/>
        <a:p>
          <a:endParaRPr lang="en-US"/>
        </a:p>
      </dgm:t>
    </dgm:pt>
    <dgm:pt modelId="{FE2A843B-C8B4-4CAD-9F44-02F3B91E51D3}" type="pres">
      <dgm:prSet presAssocID="{2FE90F78-A124-425E-8776-E3B61892E835}" presName="parentNode1" presStyleLbl="node1" presStyleIdx="0" presStyleCnt="4" custScaleX="124887" custLinFactNeighborX="1311" custLinFactNeighborY="68724">
        <dgm:presLayoutVars>
          <dgm:chMax val="1"/>
          <dgm:bulletEnabled val="1"/>
        </dgm:presLayoutVars>
      </dgm:prSet>
      <dgm:spPr/>
      <dgm:t>
        <a:bodyPr/>
        <a:lstStyle/>
        <a:p>
          <a:endParaRPr lang="en-US"/>
        </a:p>
      </dgm:t>
    </dgm:pt>
    <dgm:pt modelId="{1F976533-0CD6-4978-AF25-ED44E698E107}" type="pres">
      <dgm:prSet presAssocID="{2FE90F78-A124-425E-8776-E3B61892E835}" presName="connSite1" presStyleCnt="0"/>
      <dgm:spPr/>
    </dgm:pt>
    <dgm:pt modelId="{6F3AABB0-8103-4840-A5CA-00B9E6DFEF08}" type="pres">
      <dgm:prSet presAssocID="{1B0DE648-6A61-46A3-867F-51459784C28E}" presName="Name9" presStyleLbl="sibTrans2D1" presStyleIdx="0" presStyleCnt="3" custLinFactNeighborX="-30719" custLinFactNeighborY="9182"/>
      <dgm:spPr/>
      <dgm:t>
        <a:bodyPr/>
        <a:lstStyle/>
        <a:p>
          <a:endParaRPr lang="en-US"/>
        </a:p>
      </dgm:t>
    </dgm:pt>
    <dgm:pt modelId="{38C7099F-4B7F-48C5-BF21-2704BB8EC715}" type="pres">
      <dgm:prSet presAssocID="{325CC5D3-922E-419A-82D0-68C2CD9FA02F}" presName="composite2" presStyleCnt="0"/>
      <dgm:spPr/>
    </dgm:pt>
    <dgm:pt modelId="{94A3D258-A855-44E7-A1A7-51277E9CB736}" type="pres">
      <dgm:prSet presAssocID="{325CC5D3-922E-419A-82D0-68C2CD9FA02F}" presName="dummyNode2" presStyleLbl="node1" presStyleIdx="0" presStyleCnt="4"/>
      <dgm:spPr/>
    </dgm:pt>
    <dgm:pt modelId="{D1A7A0F5-435D-45A5-AC11-53A86DEB50B6}" type="pres">
      <dgm:prSet presAssocID="{325CC5D3-922E-419A-82D0-68C2CD9FA02F}" presName="childNode2" presStyleLbl="bgAcc1" presStyleIdx="1" presStyleCnt="4" custScaleX="120468" custScaleY="295724" custLinFactNeighborX="1171" custLinFactNeighborY="7944">
        <dgm:presLayoutVars>
          <dgm:bulletEnabled val="1"/>
        </dgm:presLayoutVars>
      </dgm:prSet>
      <dgm:spPr/>
      <dgm:t>
        <a:bodyPr/>
        <a:lstStyle/>
        <a:p>
          <a:endParaRPr lang="en-US"/>
        </a:p>
      </dgm:t>
    </dgm:pt>
    <dgm:pt modelId="{632E0149-5EAE-4D6E-BED7-5F4E3C48EA56}" type="pres">
      <dgm:prSet presAssocID="{325CC5D3-922E-419A-82D0-68C2CD9FA02F}" presName="childNode2tx" presStyleLbl="bgAcc1" presStyleIdx="1" presStyleCnt="4">
        <dgm:presLayoutVars>
          <dgm:bulletEnabled val="1"/>
        </dgm:presLayoutVars>
      </dgm:prSet>
      <dgm:spPr/>
      <dgm:t>
        <a:bodyPr/>
        <a:lstStyle/>
        <a:p>
          <a:endParaRPr lang="en-US"/>
        </a:p>
      </dgm:t>
    </dgm:pt>
    <dgm:pt modelId="{D580BF32-9CBE-473F-9650-8A21A76B6EC3}" type="pres">
      <dgm:prSet presAssocID="{325CC5D3-922E-419A-82D0-68C2CD9FA02F}" presName="parentNode2" presStyleLbl="node1" presStyleIdx="1" presStyleCnt="4" custScaleY="143601" custLinFactY="-8227" custLinFactNeighborX="-5997" custLinFactNeighborY="-100000">
        <dgm:presLayoutVars>
          <dgm:chMax val="0"/>
          <dgm:bulletEnabled val="1"/>
        </dgm:presLayoutVars>
      </dgm:prSet>
      <dgm:spPr/>
      <dgm:t>
        <a:bodyPr/>
        <a:lstStyle/>
        <a:p>
          <a:endParaRPr lang="en-US"/>
        </a:p>
      </dgm:t>
    </dgm:pt>
    <dgm:pt modelId="{F63C9DFF-505A-4658-B4AC-913D340AD359}" type="pres">
      <dgm:prSet presAssocID="{325CC5D3-922E-419A-82D0-68C2CD9FA02F}" presName="connSite2" presStyleCnt="0"/>
      <dgm:spPr/>
    </dgm:pt>
    <dgm:pt modelId="{5EB1EF85-F594-41E4-862C-9E00723CDDE6}" type="pres">
      <dgm:prSet presAssocID="{94940779-5DC3-401C-81FC-7E93F546D617}" presName="Name18" presStyleLbl="sibTrans2D1" presStyleIdx="1" presStyleCnt="3" custScaleY="107549" custLinFactNeighborX="-34723" custLinFactNeighborY="6400"/>
      <dgm:spPr/>
      <dgm:t>
        <a:bodyPr/>
        <a:lstStyle/>
        <a:p>
          <a:endParaRPr lang="en-US"/>
        </a:p>
      </dgm:t>
    </dgm:pt>
    <dgm:pt modelId="{6E7676F0-B637-45FF-BFCE-20576A72DF00}" type="pres">
      <dgm:prSet presAssocID="{D23282F5-E011-4EB6-86BA-F50C90A22654}" presName="composite1" presStyleCnt="0"/>
      <dgm:spPr/>
    </dgm:pt>
    <dgm:pt modelId="{66144569-1385-4D02-95FE-00A20F16C2D5}" type="pres">
      <dgm:prSet presAssocID="{D23282F5-E011-4EB6-86BA-F50C90A22654}" presName="dummyNode1" presStyleLbl="node1" presStyleIdx="1" presStyleCnt="4"/>
      <dgm:spPr/>
    </dgm:pt>
    <dgm:pt modelId="{B38453C7-757D-435C-B76E-7FE652C16116}" type="pres">
      <dgm:prSet presAssocID="{D23282F5-E011-4EB6-86BA-F50C90A22654}" presName="childNode1" presStyleLbl="bgAcc1" presStyleIdx="2" presStyleCnt="4" custScaleX="124782" custScaleY="177127" custLinFactNeighborX="9003" custLinFactNeighborY="-56525">
        <dgm:presLayoutVars>
          <dgm:bulletEnabled val="1"/>
        </dgm:presLayoutVars>
      </dgm:prSet>
      <dgm:spPr/>
      <dgm:t>
        <a:bodyPr/>
        <a:lstStyle/>
        <a:p>
          <a:endParaRPr lang="en-US"/>
        </a:p>
      </dgm:t>
    </dgm:pt>
    <dgm:pt modelId="{6A7371F2-5CEF-4285-827B-DD39EEC63AC5}" type="pres">
      <dgm:prSet presAssocID="{D23282F5-E011-4EB6-86BA-F50C90A22654}" presName="childNode1tx" presStyleLbl="bgAcc1" presStyleIdx="2" presStyleCnt="4">
        <dgm:presLayoutVars>
          <dgm:bulletEnabled val="1"/>
        </dgm:presLayoutVars>
      </dgm:prSet>
      <dgm:spPr/>
      <dgm:t>
        <a:bodyPr/>
        <a:lstStyle/>
        <a:p>
          <a:endParaRPr lang="en-US"/>
        </a:p>
      </dgm:t>
    </dgm:pt>
    <dgm:pt modelId="{799BCFAE-21F6-4D17-8A80-90F9ADCB33AD}" type="pres">
      <dgm:prSet presAssocID="{D23282F5-E011-4EB6-86BA-F50C90A22654}" presName="parentNode1" presStyleLbl="node1" presStyleIdx="2" presStyleCnt="4" custScaleY="165917" custLinFactNeighborX="-3993" custLinFactNeighborY="46448">
        <dgm:presLayoutVars>
          <dgm:chMax val="1"/>
          <dgm:bulletEnabled val="1"/>
        </dgm:presLayoutVars>
      </dgm:prSet>
      <dgm:spPr/>
      <dgm:t>
        <a:bodyPr/>
        <a:lstStyle/>
        <a:p>
          <a:endParaRPr lang="en-US"/>
        </a:p>
      </dgm:t>
    </dgm:pt>
    <dgm:pt modelId="{BC98F5B0-BA8C-4D7E-8117-6DF73F57F186}" type="pres">
      <dgm:prSet presAssocID="{D23282F5-E011-4EB6-86BA-F50C90A22654}" presName="connSite1" presStyleCnt="0"/>
      <dgm:spPr/>
    </dgm:pt>
    <dgm:pt modelId="{52A0005A-B65D-4BC9-B720-2C9ECE161A9D}" type="pres">
      <dgm:prSet presAssocID="{00B6CC78-AD2E-4ED8-9051-3EB3406DE2EB}" presName="Name9" presStyleLbl="sibTrans2D1" presStyleIdx="2" presStyleCnt="3" custLinFactNeighborX="-18375" custLinFactNeighborY="16953"/>
      <dgm:spPr/>
      <dgm:t>
        <a:bodyPr/>
        <a:lstStyle/>
        <a:p>
          <a:endParaRPr lang="en-US"/>
        </a:p>
      </dgm:t>
    </dgm:pt>
    <dgm:pt modelId="{F72C9B32-52A9-4CB3-87C1-67E0F546E8E4}" type="pres">
      <dgm:prSet presAssocID="{2440AC59-890D-4189-A4B2-9BE7A806DE81}" presName="composite2" presStyleCnt="0"/>
      <dgm:spPr/>
    </dgm:pt>
    <dgm:pt modelId="{824EEE69-6B95-44CD-AFDE-71B18899B7AF}" type="pres">
      <dgm:prSet presAssocID="{2440AC59-890D-4189-A4B2-9BE7A806DE81}" presName="dummyNode2" presStyleLbl="node1" presStyleIdx="2" presStyleCnt="4"/>
      <dgm:spPr/>
    </dgm:pt>
    <dgm:pt modelId="{2888A7E9-2F7A-4C39-97C0-409F502C5562}" type="pres">
      <dgm:prSet presAssocID="{2440AC59-890D-4189-A4B2-9BE7A806DE81}" presName="childNode2" presStyleLbl="bgAcc1" presStyleIdx="3" presStyleCnt="4" custScaleX="132139" custScaleY="253071" custLinFactNeighborX="15653" custLinFactNeighborY="-11409">
        <dgm:presLayoutVars>
          <dgm:bulletEnabled val="1"/>
        </dgm:presLayoutVars>
      </dgm:prSet>
      <dgm:spPr/>
      <dgm:t>
        <a:bodyPr/>
        <a:lstStyle/>
        <a:p>
          <a:endParaRPr lang="en-US"/>
        </a:p>
      </dgm:t>
    </dgm:pt>
    <dgm:pt modelId="{138B3975-2370-4D1B-84F7-651F2C399A24}" type="pres">
      <dgm:prSet presAssocID="{2440AC59-890D-4189-A4B2-9BE7A806DE81}" presName="childNode2tx" presStyleLbl="bgAcc1" presStyleIdx="3" presStyleCnt="4">
        <dgm:presLayoutVars>
          <dgm:bulletEnabled val="1"/>
        </dgm:presLayoutVars>
      </dgm:prSet>
      <dgm:spPr/>
      <dgm:t>
        <a:bodyPr/>
        <a:lstStyle/>
        <a:p>
          <a:endParaRPr lang="en-US"/>
        </a:p>
      </dgm:t>
    </dgm:pt>
    <dgm:pt modelId="{68EEE7FC-283D-49DE-9182-2B70C2D455B6}" type="pres">
      <dgm:prSet presAssocID="{2440AC59-890D-4189-A4B2-9BE7A806DE81}" presName="parentNode2" presStyleLbl="node1" presStyleIdx="3" presStyleCnt="4" custLinFactY="-37781" custLinFactNeighborX="-20870" custLinFactNeighborY="-100000">
        <dgm:presLayoutVars>
          <dgm:chMax val="0"/>
          <dgm:bulletEnabled val="1"/>
        </dgm:presLayoutVars>
      </dgm:prSet>
      <dgm:spPr/>
      <dgm:t>
        <a:bodyPr/>
        <a:lstStyle/>
        <a:p>
          <a:endParaRPr lang="en-US"/>
        </a:p>
      </dgm:t>
    </dgm:pt>
    <dgm:pt modelId="{E7C490E9-A285-4444-927C-C3478358F9DC}" type="pres">
      <dgm:prSet presAssocID="{2440AC59-890D-4189-A4B2-9BE7A806DE81}" presName="connSite2" presStyleCnt="0"/>
      <dgm:spPr/>
    </dgm:pt>
  </dgm:ptLst>
  <dgm:cxnLst>
    <dgm:cxn modelId="{C59780FD-E792-4CD8-A138-921108D455F1}" type="presOf" srcId="{BAF70CB6-88B8-48D4-AA89-33E4AC1A1188}" destId="{632E0149-5EAE-4D6E-BED7-5F4E3C48EA56}" srcOrd="1" destOrd="4" presId="urn:microsoft.com/office/officeart/2005/8/layout/hProcess4"/>
    <dgm:cxn modelId="{708E4C0C-FFCA-4D9C-91C8-555B40DAEC2F}" srcId="{325CC5D3-922E-419A-82D0-68C2CD9FA02F}" destId="{E22E7F9C-5594-47AA-B89B-E873130767EE}" srcOrd="2" destOrd="0" parTransId="{C7CD25F1-17F4-436B-B0E7-A176269831E4}" sibTransId="{62C6361D-D6B6-4662-B370-8B9268B27C2F}"/>
    <dgm:cxn modelId="{7DDECD87-6F73-4A6B-AA56-CC5807963D1B}" srcId="{325CC5D3-922E-419A-82D0-68C2CD9FA02F}" destId="{BAF70CB6-88B8-48D4-AA89-33E4AC1A1188}" srcOrd="4" destOrd="0" parTransId="{DC68185F-E213-487E-A53F-B082D6911793}" sibTransId="{C1FAD314-6DD1-440E-8BEB-A12B2D6B8359}"/>
    <dgm:cxn modelId="{D1EC8369-0B9B-47B7-BCA2-33C1E15B0ABD}" type="presOf" srcId="{22367410-BD8E-4114-BDEC-5CC54F4F5F4D}" destId="{D1A7A0F5-435D-45A5-AC11-53A86DEB50B6}" srcOrd="0" destOrd="3" presId="urn:microsoft.com/office/officeart/2005/8/layout/hProcess4"/>
    <dgm:cxn modelId="{F3F69723-08AB-406E-A18D-FF0391A95E54}" type="presOf" srcId="{00B6CC78-AD2E-4ED8-9051-3EB3406DE2EB}" destId="{52A0005A-B65D-4BC9-B720-2C9ECE161A9D}" srcOrd="0" destOrd="0" presId="urn:microsoft.com/office/officeart/2005/8/layout/hProcess4"/>
    <dgm:cxn modelId="{FB795762-32EC-4A97-8CEC-47E0B9FBB59B}" type="presOf" srcId="{927EC136-8AFF-4CBA-924C-39C0728DADB0}" destId="{2888A7E9-2F7A-4C39-97C0-409F502C5562}" srcOrd="0" destOrd="2" presId="urn:microsoft.com/office/officeart/2005/8/layout/hProcess4"/>
    <dgm:cxn modelId="{0EED8566-4980-4457-8412-740FFADD9C22}" type="presOf" srcId="{927EC136-8AFF-4CBA-924C-39C0728DADB0}" destId="{138B3975-2370-4D1B-84F7-651F2C399A24}" srcOrd="1" destOrd="2" presId="urn:microsoft.com/office/officeart/2005/8/layout/hProcess4"/>
    <dgm:cxn modelId="{75B9DA38-5F3D-4F10-84CF-CB79D958DA8C}" type="presOf" srcId="{BC94BD2C-9C46-4B73-A6A2-14C3280A528D}" destId="{632E0149-5EAE-4D6E-BED7-5F4E3C48EA56}" srcOrd="1" destOrd="0" presId="urn:microsoft.com/office/officeart/2005/8/layout/hProcess4"/>
    <dgm:cxn modelId="{C5F2ED32-FE8B-4324-8927-35CCA318941D}" srcId="{D23282F5-E011-4EB6-86BA-F50C90A22654}" destId="{3632DA10-9F4A-4D37-A663-F54055BD862E}" srcOrd="3" destOrd="0" parTransId="{89E894D5-E4CA-4A3D-B102-BE2C288815DA}" sibTransId="{6C16172E-ED84-4ED3-A8AE-2D584212410B}"/>
    <dgm:cxn modelId="{863CACFC-B8FA-4DBD-AEC9-007B14AF223D}" srcId="{D23282F5-E011-4EB6-86BA-F50C90A22654}" destId="{A90E3BFB-3AF0-4D53-A212-A6A415D2969D}" srcOrd="0" destOrd="0" parTransId="{99724C29-257E-47E6-AE93-DCAE5DF81772}" sibTransId="{3192EF4E-EE91-4868-85BA-DC7FBBD8839D}"/>
    <dgm:cxn modelId="{2522DF5D-AA61-493C-ABFB-40239F71ADA4}" srcId="{DD2176C3-68F5-4BD7-8EEE-361E1B5CEB36}" destId="{2440AC59-890D-4189-A4B2-9BE7A806DE81}" srcOrd="3" destOrd="0" parTransId="{B0206B82-749F-4BEB-87F8-BC927F99E16F}" sibTransId="{3A6EEA0B-D086-4C60-9A37-3B3AD1FDB687}"/>
    <dgm:cxn modelId="{E572A481-2403-4A09-8636-C8E13A1EBE17}" type="presOf" srcId="{B354C39E-4342-44C6-A5DB-E68543DB284F}" destId="{138B3975-2370-4D1B-84F7-651F2C399A24}" srcOrd="1" destOrd="1" presId="urn:microsoft.com/office/officeart/2005/8/layout/hProcess4"/>
    <dgm:cxn modelId="{37267D6B-5E50-4262-B0BA-7AC92D8BAAD2}" type="presOf" srcId="{B1461D4E-219C-4D48-A04A-9170B4CFF8E1}" destId="{138B3975-2370-4D1B-84F7-651F2C399A24}" srcOrd="1" destOrd="0" presId="urn:microsoft.com/office/officeart/2005/8/layout/hProcess4"/>
    <dgm:cxn modelId="{F6E89551-43C6-4271-9319-CD5F7495AB92}" srcId="{2FE90F78-A124-425E-8776-E3B61892E835}" destId="{4764203D-D91E-4EB1-83A3-FD97574C73A4}" srcOrd="1" destOrd="0" parTransId="{BE1B1EDB-A74F-48E5-B4D8-4BC06B63A772}" sibTransId="{E5621979-1BD2-4833-8B52-C7B0040A3568}"/>
    <dgm:cxn modelId="{F6D3C8D4-11BD-43BC-B78B-39D48F8C1A88}" type="presOf" srcId="{2FE90F78-A124-425E-8776-E3B61892E835}" destId="{FE2A843B-C8B4-4CAD-9F44-02F3B91E51D3}" srcOrd="0" destOrd="0" presId="urn:microsoft.com/office/officeart/2005/8/layout/hProcess4"/>
    <dgm:cxn modelId="{6B5EE5AE-1998-402A-B79F-062704A3A272}" type="presOf" srcId="{E22E7F9C-5594-47AA-B89B-E873130767EE}" destId="{632E0149-5EAE-4D6E-BED7-5F4E3C48EA56}" srcOrd="1" destOrd="2" presId="urn:microsoft.com/office/officeart/2005/8/layout/hProcess4"/>
    <dgm:cxn modelId="{9F574747-547C-4FEA-915B-74DC963DAEFA}" type="presOf" srcId="{BC94BD2C-9C46-4B73-A6A2-14C3280A528D}" destId="{D1A7A0F5-435D-45A5-AC11-53A86DEB50B6}" srcOrd="0" destOrd="0" presId="urn:microsoft.com/office/officeart/2005/8/layout/hProcess4"/>
    <dgm:cxn modelId="{EAE47AF6-019D-4B5D-B6CE-DAF65FE565D0}" type="presOf" srcId="{325CC5D3-922E-419A-82D0-68C2CD9FA02F}" destId="{D580BF32-9CBE-473F-9650-8A21A76B6EC3}" srcOrd="0" destOrd="0" presId="urn:microsoft.com/office/officeart/2005/8/layout/hProcess4"/>
    <dgm:cxn modelId="{4878A1E4-00C8-4037-8EFE-155ED8821771}" type="presOf" srcId="{B354C39E-4342-44C6-A5DB-E68543DB284F}" destId="{2888A7E9-2F7A-4C39-97C0-409F502C5562}" srcOrd="0" destOrd="1" presId="urn:microsoft.com/office/officeart/2005/8/layout/hProcess4"/>
    <dgm:cxn modelId="{37116692-75F6-4840-BFFF-AF5D7860362E}" srcId="{DD2176C3-68F5-4BD7-8EEE-361E1B5CEB36}" destId="{2FE90F78-A124-425E-8776-E3B61892E835}" srcOrd="0" destOrd="0" parTransId="{33489A17-0434-4F68-AA7B-84D77FCCA6A8}" sibTransId="{1B0DE648-6A61-46A3-867F-51459784C28E}"/>
    <dgm:cxn modelId="{0119D9A8-D077-4987-AC49-30F3A1AEE192}" type="presOf" srcId="{1CAE2287-24DB-482F-8DEA-0A5A2952D399}" destId="{B38453C7-757D-435C-B76E-7FE652C16116}" srcOrd="0" destOrd="1" presId="urn:microsoft.com/office/officeart/2005/8/layout/hProcess4"/>
    <dgm:cxn modelId="{9F1E0741-6734-47FA-A104-8CF616C4E893}" type="presOf" srcId="{BAF70CB6-88B8-48D4-AA89-33E4AC1A1188}" destId="{D1A7A0F5-435D-45A5-AC11-53A86DEB50B6}" srcOrd="0" destOrd="4" presId="urn:microsoft.com/office/officeart/2005/8/layout/hProcess4"/>
    <dgm:cxn modelId="{5D8BC228-3660-4088-AD31-418294F2084D}" srcId="{2FE90F78-A124-425E-8776-E3B61892E835}" destId="{E06BD30D-AE92-4BB1-8F46-A4D09F1F2486}" srcOrd="2" destOrd="0" parTransId="{99D79401-4EAB-4F34-AC31-F0D1CF0E6CB4}" sibTransId="{0FCD929F-7737-4258-9A2D-59D02798E32D}"/>
    <dgm:cxn modelId="{24BE9D3B-B914-41F0-8CAE-BC6626026098}" srcId="{D23282F5-E011-4EB6-86BA-F50C90A22654}" destId="{54705569-8902-4383-9394-DE531F187A6A}" srcOrd="2" destOrd="0" parTransId="{2C71AD2A-746F-4F28-A8ED-0BFC9C6A2470}" sibTransId="{D26C5784-1FB2-466F-9BAC-18E1AF7C4641}"/>
    <dgm:cxn modelId="{C9189F41-55F1-4F16-852A-1E3D94C10A1A}" srcId="{2440AC59-890D-4189-A4B2-9BE7A806DE81}" destId="{927EC136-8AFF-4CBA-924C-39C0728DADB0}" srcOrd="2" destOrd="0" parTransId="{9102BFCA-41D4-4544-9431-F3201C37BDA8}" sibTransId="{8F47148F-8C42-4283-9D00-AE37150E8131}"/>
    <dgm:cxn modelId="{0C2AEC95-A9FF-46E7-A278-C08E0A924DDD}" srcId="{D23282F5-E011-4EB6-86BA-F50C90A22654}" destId="{1CAE2287-24DB-482F-8DEA-0A5A2952D399}" srcOrd="1" destOrd="0" parTransId="{C4C7FF2E-D94A-4FB2-9CEB-7E5767561874}" sibTransId="{BD8AF58A-C364-43BF-8764-81734301C8BD}"/>
    <dgm:cxn modelId="{916E5566-1618-4E35-8E5C-8F900C21F4F6}" type="presOf" srcId="{E06BD30D-AE92-4BB1-8F46-A4D09F1F2486}" destId="{E18E84CC-F09B-454A-BA5A-44D296BFC10F}" srcOrd="0" destOrd="2" presId="urn:microsoft.com/office/officeart/2005/8/layout/hProcess4"/>
    <dgm:cxn modelId="{8BA07755-241A-4C47-A2D4-F86E0246357E}" srcId="{2FE90F78-A124-425E-8776-E3B61892E835}" destId="{9405001D-7D52-4572-861C-152053CE45C1}" srcOrd="3" destOrd="0" parTransId="{106B1BC4-7208-4A7F-B0B1-33681EB2A74F}" sibTransId="{503B5A6B-3548-48D1-AF3F-3F817C756079}"/>
    <dgm:cxn modelId="{819D3084-F032-4600-9424-EEF851159E97}" type="presOf" srcId="{C300A258-57AE-4467-9B7A-9BAA8934D36F}" destId="{077F4FBD-0512-4486-B7AD-F8AD863BDA04}" srcOrd="1" destOrd="0" presId="urn:microsoft.com/office/officeart/2005/8/layout/hProcess4"/>
    <dgm:cxn modelId="{954B1960-FA30-47ED-8F3E-7ECF6B5D3012}" type="presOf" srcId="{4764203D-D91E-4EB1-83A3-FD97574C73A4}" destId="{077F4FBD-0512-4486-B7AD-F8AD863BDA04}" srcOrd="1" destOrd="1" presId="urn:microsoft.com/office/officeart/2005/8/layout/hProcess4"/>
    <dgm:cxn modelId="{A8A8370D-F7E5-46F8-9CEA-F3523A63DF06}" srcId="{2440AC59-890D-4189-A4B2-9BE7A806DE81}" destId="{B1461D4E-219C-4D48-A04A-9170B4CFF8E1}" srcOrd="0" destOrd="0" parTransId="{F53018E8-E3F8-489A-9CF8-EC788CCF69AD}" sibTransId="{17F18DEE-87DA-48E7-82EF-C029436EB324}"/>
    <dgm:cxn modelId="{9C8D6650-1D6F-4D67-AEF3-38EED5702130}" type="presOf" srcId="{9405001D-7D52-4572-861C-152053CE45C1}" destId="{077F4FBD-0512-4486-B7AD-F8AD863BDA04}" srcOrd="1" destOrd="3" presId="urn:microsoft.com/office/officeart/2005/8/layout/hProcess4"/>
    <dgm:cxn modelId="{6FA4ED74-8E6E-4FDA-86DD-4A90370B94CD}" type="presOf" srcId="{DD2176C3-68F5-4BD7-8EEE-361E1B5CEB36}" destId="{FDD5E78A-A4FC-4FAC-8FB9-43A3D0DA0470}" srcOrd="0" destOrd="0" presId="urn:microsoft.com/office/officeart/2005/8/layout/hProcess4"/>
    <dgm:cxn modelId="{2C7B6BAE-E09F-407D-A646-303117E4979A}" type="presOf" srcId="{54705569-8902-4383-9394-DE531F187A6A}" destId="{B38453C7-757D-435C-B76E-7FE652C16116}" srcOrd="0" destOrd="2" presId="urn:microsoft.com/office/officeart/2005/8/layout/hProcess4"/>
    <dgm:cxn modelId="{7D5A2BA0-229F-44F4-BE8A-5B33AC0844FD}" srcId="{325CC5D3-922E-419A-82D0-68C2CD9FA02F}" destId="{BC94BD2C-9C46-4B73-A6A2-14C3280A528D}" srcOrd="0" destOrd="0" parTransId="{ED0A439A-A01C-4294-AB8D-57E87BC55D16}" sibTransId="{8E8261DC-C945-4ACE-9999-2FE4844880EB}"/>
    <dgm:cxn modelId="{37D97A3D-BAD4-4401-BE91-3142B3E15B51}" srcId="{DD2176C3-68F5-4BD7-8EEE-361E1B5CEB36}" destId="{325CC5D3-922E-419A-82D0-68C2CD9FA02F}" srcOrd="1" destOrd="0" parTransId="{ADE5F21C-27F6-48D4-9E2D-50E70EE35695}" sibTransId="{94940779-5DC3-401C-81FC-7E93F546D617}"/>
    <dgm:cxn modelId="{53A6F613-9F23-4883-98EC-FD70D91C1717}" type="presOf" srcId="{3632DA10-9F4A-4D37-A663-F54055BD862E}" destId="{6A7371F2-5CEF-4285-827B-DD39EEC63AC5}" srcOrd="1" destOrd="3" presId="urn:microsoft.com/office/officeart/2005/8/layout/hProcess4"/>
    <dgm:cxn modelId="{C086ADA8-4951-4603-854F-D9D7A879ED5F}" type="presOf" srcId="{A90E3BFB-3AF0-4D53-A212-A6A415D2969D}" destId="{6A7371F2-5CEF-4285-827B-DD39EEC63AC5}" srcOrd="1" destOrd="0" presId="urn:microsoft.com/office/officeart/2005/8/layout/hProcess4"/>
    <dgm:cxn modelId="{E9D4C52B-EBDE-48A3-94C5-8681E0B3E153}" srcId="{2FE90F78-A124-425E-8776-E3B61892E835}" destId="{C300A258-57AE-4467-9B7A-9BAA8934D36F}" srcOrd="0" destOrd="0" parTransId="{BD0D0DC6-4FED-49F2-B140-3EC0DA471AD2}" sibTransId="{3814F220-DF6B-4E8B-8100-47B15B8FB78B}"/>
    <dgm:cxn modelId="{BE4A51B6-8E1C-49F8-A509-7FB823C3CBBF}" type="presOf" srcId="{E06BD30D-AE92-4BB1-8F46-A4D09F1F2486}" destId="{077F4FBD-0512-4486-B7AD-F8AD863BDA04}" srcOrd="1" destOrd="2" presId="urn:microsoft.com/office/officeart/2005/8/layout/hProcess4"/>
    <dgm:cxn modelId="{31726096-F8B8-4C61-846E-194F133561D4}" type="presOf" srcId="{A90E3BFB-3AF0-4D53-A212-A6A415D2969D}" destId="{B38453C7-757D-435C-B76E-7FE652C16116}" srcOrd="0" destOrd="0" presId="urn:microsoft.com/office/officeart/2005/8/layout/hProcess4"/>
    <dgm:cxn modelId="{E8B0F10D-AE90-4F07-BE70-D853A222ADAD}" srcId="{DD2176C3-68F5-4BD7-8EEE-361E1B5CEB36}" destId="{D23282F5-E011-4EB6-86BA-F50C90A22654}" srcOrd="2" destOrd="0" parTransId="{4D3C3BE3-45C1-4FCA-96A5-74DB60724997}" sibTransId="{00B6CC78-AD2E-4ED8-9051-3EB3406DE2EB}"/>
    <dgm:cxn modelId="{1A366509-F23F-45C8-8367-F80BD5846E64}" type="presOf" srcId="{4764203D-D91E-4EB1-83A3-FD97574C73A4}" destId="{E18E84CC-F09B-454A-BA5A-44D296BFC10F}" srcOrd="0" destOrd="1" presId="urn:microsoft.com/office/officeart/2005/8/layout/hProcess4"/>
    <dgm:cxn modelId="{6FD6DECB-518F-4FC0-9732-47ACA2D16F59}" type="presOf" srcId="{1B0DE648-6A61-46A3-867F-51459784C28E}" destId="{6F3AABB0-8103-4840-A5CA-00B9E6DFEF08}" srcOrd="0" destOrd="0" presId="urn:microsoft.com/office/officeart/2005/8/layout/hProcess4"/>
    <dgm:cxn modelId="{AFBA150A-B57E-4564-B447-1925E67234BA}" type="presOf" srcId="{C300A258-57AE-4467-9B7A-9BAA8934D36F}" destId="{E18E84CC-F09B-454A-BA5A-44D296BFC10F}" srcOrd="0" destOrd="0" presId="urn:microsoft.com/office/officeart/2005/8/layout/hProcess4"/>
    <dgm:cxn modelId="{18E0FCE1-03DE-45A8-AC07-75765385689C}" type="presOf" srcId="{2440AC59-890D-4189-A4B2-9BE7A806DE81}" destId="{68EEE7FC-283D-49DE-9182-2B70C2D455B6}" srcOrd="0" destOrd="0" presId="urn:microsoft.com/office/officeart/2005/8/layout/hProcess4"/>
    <dgm:cxn modelId="{DB0BA46A-5D8E-4D15-9DBB-1BB58BD2CBE3}" type="presOf" srcId="{EE1AD7C5-FE0B-48F1-ABBB-617F39D75E5A}" destId="{D1A7A0F5-435D-45A5-AC11-53A86DEB50B6}" srcOrd="0" destOrd="1" presId="urn:microsoft.com/office/officeart/2005/8/layout/hProcess4"/>
    <dgm:cxn modelId="{A6856F8B-875C-43E1-9651-B98E9DBE25CD}" type="presOf" srcId="{3632DA10-9F4A-4D37-A663-F54055BD862E}" destId="{B38453C7-757D-435C-B76E-7FE652C16116}" srcOrd="0" destOrd="3" presId="urn:microsoft.com/office/officeart/2005/8/layout/hProcess4"/>
    <dgm:cxn modelId="{1EC73DC1-BA4D-42AA-A4ED-1CD462CD1AC6}" srcId="{325CC5D3-922E-419A-82D0-68C2CD9FA02F}" destId="{EE1AD7C5-FE0B-48F1-ABBB-617F39D75E5A}" srcOrd="1" destOrd="0" parTransId="{0B6B3D2D-7840-46C5-96C7-0DC596727490}" sibTransId="{B2D0128D-D6CE-479A-80E4-E8B145A27379}"/>
    <dgm:cxn modelId="{FF13B68A-F93B-4CB6-BF8D-DB87B652242D}" type="presOf" srcId="{9405001D-7D52-4572-861C-152053CE45C1}" destId="{E18E84CC-F09B-454A-BA5A-44D296BFC10F}" srcOrd="0" destOrd="3" presId="urn:microsoft.com/office/officeart/2005/8/layout/hProcess4"/>
    <dgm:cxn modelId="{D0255B3F-50C8-45CA-A5AD-81351CEF1113}" type="presOf" srcId="{22367410-BD8E-4114-BDEC-5CC54F4F5F4D}" destId="{632E0149-5EAE-4D6E-BED7-5F4E3C48EA56}" srcOrd="1" destOrd="3" presId="urn:microsoft.com/office/officeart/2005/8/layout/hProcess4"/>
    <dgm:cxn modelId="{177E09B3-C32C-48DE-BDFE-E405725090E9}" type="presOf" srcId="{EE1AD7C5-FE0B-48F1-ABBB-617F39D75E5A}" destId="{632E0149-5EAE-4D6E-BED7-5F4E3C48EA56}" srcOrd="1" destOrd="1" presId="urn:microsoft.com/office/officeart/2005/8/layout/hProcess4"/>
    <dgm:cxn modelId="{65078DAD-79AF-43CB-BF17-E4F3923234A1}" srcId="{325CC5D3-922E-419A-82D0-68C2CD9FA02F}" destId="{22367410-BD8E-4114-BDEC-5CC54F4F5F4D}" srcOrd="3" destOrd="0" parTransId="{1C9450B1-2ED7-4E73-925A-53D4643366DB}" sibTransId="{5416FC14-83BF-4113-B2C9-C2A3D9DA476C}"/>
    <dgm:cxn modelId="{602D3626-CFDE-4EEC-8C64-B89F7B878747}" type="presOf" srcId="{B1461D4E-219C-4D48-A04A-9170B4CFF8E1}" destId="{2888A7E9-2F7A-4C39-97C0-409F502C5562}" srcOrd="0" destOrd="0" presId="urn:microsoft.com/office/officeart/2005/8/layout/hProcess4"/>
    <dgm:cxn modelId="{FE2CE72C-7E3F-4843-BC91-BD73EFE77E4C}" type="presOf" srcId="{1CAE2287-24DB-482F-8DEA-0A5A2952D399}" destId="{6A7371F2-5CEF-4285-827B-DD39EEC63AC5}" srcOrd="1" destOrd="1" presId="urn:microsoft.com/office/officeart/2005/8/layout/hProcess4"/>
    <dgm:cxn modelId="{A1A4C474-36D9-4735-A039-B50B4D25BE07}" type="presOf" srcId="{D23282F5-E011-4EB6-86BA-F50C90A22654}" destId="{799BCFAE-21F6-4D17-8A80-90F9ADCB33AD}" srcOrd="0" destOrd="0" presId="urn:microsoft.com/office/officeart/2005/8/layout/hProcess4"/>
    <dgm:cxn modelId="{4AC7C2B1-9247-48D8-A881-CC97F1B00F53}" srcId="{2440AC59-890D-4189-A4B2-9BE7A806DE81}" destId="{B354C39E-4342-44C6-A5DB-E68543DB284F}" srcOrd="1" destOrd="0" parTransId="{F7181608-A23A-4E17-A062-585226AB0343}" sibTransId="{C1E5F6B5-08EB-4DC7-A0D7-1F618FBB7C40}"/>
    <dgm:cxn modelId="{D4515A09-D70F-4027-8E99-72D7488DE0D3}" type="presOf" srcId="{94940779-5DC3-401C-81FC-7E93F546D617}" destId="{5EB1EF85-F594-41E4-862C-9E00723CDDE6}" srcOrd="0" destOrd="0" presId="urn:microsoft.com/office/officeart/2005/8/layout/hProcess4"/>
    <dgm:cxn modelId="{413F4E6B-4E66-4A3A-BD1C-F3307FEE0C78}" type="presOf" srcId="{54705569-8902-4383-9394-DE531F187A6A}" destId="{6A7371F2-5CEF-4285-827B-DD39EEC63AC5}" srcOrd="1" destOrd="2" presId="urn:microsoft.com/office/officeart/2005/8/layout/hProcess4"/>
    <dgm:cxn modelId="{783736B8-39D4-4B1C-AC58-F4ED033B30B5}" type="presOf" srcId="{E22E7F9C-5594-47AA-B89B-E873130767EE}" destId="{D1A7A0F5-435D-45A5-AC11-53A86DEB50B6}" srcOrd="0" destOrd="2" presId="urn:microsoft.com/office/officeart/2005/8/layout/hProcess4"/>
    <dgm:cxn modelId="{12617825-CDE9-4719-B62B-2124F76B0FA0}" type="presParOf" srcId="{FDD5E78A-A4FC-4FAC-8FB9-43A3D0DA0470}" destId="{6EFFEAE6-2EB0-4AF3-BE89-C0CB104F70CE}" srcOrd="0" destOrd="0" presId="urn:microsoft.com/office/officeart/2005/8/layout/hProcess4"/>
    <dgm:cxn modelId="{18AFA7AF-B037-42C7-B9B0-B9EBE5A50892}" type="presParOf" srcId="{FDD5E78A-A4FC-4FAC-8FB9-43A3D0DA0470}" destId="{795C1B31-494C-4EB6-B8B5-79117FB363FF}" srcOrd="1" destOrd="0" presId="urn:microsoft.com/office/officeart/2005/8/layout/hProcess4"/>
    <dgm:cxn modelId="{F10E7042-CE5E-4844-9AEC-6D1FAC959813}" type="presParOf" srcId="{FDD5E78A-A4FC-4FAC-8FB9-43A3D0DA0470}" destId="{1FF8EBBA-EC9E-443C-B512-67E80B006102}" srcOrd="2" destOrd="0" presId="urn:microsoft.com/office/officeart/2005/8/layout/hProcess4"/>
    <dgm:cxn modelId="{7123906A-394E-4B01-A135-766CDFD7133B}" type="presParOf" srcId="{1FF8EBBA-EC9E-443C-B512-67E80B006102}" destId="{CD4A6DB4-1C2C-461A-B8EC-65A8A09A13A7}" srcOrd="0" destOrd="0" presId="urn:microsoft.com/office/officeart/2005/8/layout/hProcess4"/>
    <dgm:cxn modelId="{09E62BA1-C59E-4CB4-AB61-2029305B02C2}" type="presParOf" srcId="{CD4A6DB4-1C2C-461A-B8EC-65A8A09A13A7}" destId="{A423AA55-85F7-4570-9944-B5FC8006150D}" srcOrd="0" destOrd="0" presId="urn:microsoft.com/office/officeart/2005/8/layout/hProcess4"/>
    <dgm:cxn modelId="{20663BF2-B642-4035-97BC-1A090ECB90D9}" type="presParOf" srcId="{CD4A6DB4-1C2C-461A-B8EC-65A8A09A13A7}" destId="{E18E84CC-F09B-454A-BA5A-44D296BFC10F}" srcOrd="1" destOrd="0" presId="urn:microsoft.com/office/officeart/2005/8/layout/hProcess4"/>
    <dgm:cxn modelId="{FD3148CF-7C0A-4E3F-8972-644BA38E3F19}" type="presParOf" srcId="{CD4A6DB4-1C2C-461A-B8EC-65A8A09A13A7}" destId="{077F4FBD-0512-4486-B7AD-F8AD863BDA04}" srcOrd="2" destOrd="0" presId="urn:microsoft.com/office/officeart/2005/8/layout/hProcess4"/>
    <dgm:cxn modelId="{98B0FF95-F126-49DF-B5E0-F996789D27C6}" type="presParOf" srcId="{CD4A6DB4-1C2C-461A-B8EC-65A8A09A13A7}" destId="{FE2A843B-C8B4-4CAD-9F44-02F3B91E51D3}" srcOrd="3" destOrd="0" presId="urn:microsoft.com/office/officeart/2005/8/layout/hProcess4"/>
    <dgm:cxn modelId="{2607F267-6A32-4836-AB9E-A74AA6D9F488}" type="presParOf" srcId="{CD4A6DB4-1C2C-461A-B8EC-65A8A09A13A7}" destId="{1F976533-0CD6-4978-AF25-ED44E698E107}" srcOrd="4" destOrd="0" presId="urn:microsoft.com/office/officeart/2005/8/layout/hProcess4"/>
    <dgm:cxn modelId="{2CBB4289-1A20-4D28-B7E6-022689767455}" type="presParOf" srcId="{1FF8EBBA-EC9E-443C-B512-67E80B006102}" destId="{6F3AABB0-8103-4840-A5CA-00B9E6DFEF08}" srcOrd="1" destOrd="0" presId="urn:microsoft.com/office/officeart/2005/8/layout/hProcess4"/>
    <dgm:cxn modelId="{08574270-5477-45C1-B6A3-AFC944F3DF86}" type="presParOf" srcId="{1FF8EBBA-EC9E-443C-B512-67E80B006102}" destId="{38C7099F-4B7F-48C5-BF21-2704BB8EC715}" srcOrd="2" destOrd="0" presId="urn:microsoft.com/office/officeart/2005/8/layout/hProcess4"/>
    <dgm:cxn modelId="{58ABA3D0-C7D7-49E1-A4EC-2AD5DB803FE7}" type="presParOf" srcId="{38C7099F-4B7F-48C5-BF21-2704BB8EC715}" destId="{94A3D258-A855-44E7-A1A7-51277E9CB736}" srcOrd="0" destOrd="0" presId="urn:microsoft.com/office/officeart/2005/8/layout/hProcess4"/>
    <dgm:cxn modelId="{CACBBCAA-E716-49FE-83EA-4DB2D29A8DB7}" type="presParOf" srcId="{38C7099F-4B7F-48C5-BF21-2704BB8EC715}" destId="{D1A7A0F5-435D-45A5-AC11-53A86DEB50B6}" srcOrd="1" destOrd="0" presId="urn:microsoft.com/office/officeart/2005/8/layout/hProcess4"/>
    <dgm:cxn modelId="{D65AAC10-82D6-4C56-B56A-71F08C3E5394}" type="presParOf" srcId="{38C7099F-4B7F-48C5-BF21-2704BB8EC715}" destId="{632E0149-5EAE-4D6E-BED7-5F4E3C48EA56}" srcOrd="2" destOrd="0" presId="urn:microsoft.com/office/officeart/2005/8/layout/hProcess4"/>
    <dgm:cxn modelId="{ECEB2026-9D6B-4ED3-AD97-AD2E3E0B05CF}" type="presParOf" srcId="{38C7099F-4B7F-48C5-BF21-2704BB8EC715}" destId="{D580BF32-9CBE-473F-9650-8A21A76B6EC3}" srcOrd="3" destOrd="0" presId="urn:microsoft.com/office/officeart/2005/8/layout/hProcess4"/>
    <dgm:cxn modelId="{9B57BAE0-D510-4A2B-B177-580687BF9812}" type="presParOf" srcId="{38C7099F-4B7F-48C5-BF21-2704BB8EC715}" destId="{F63C9DFF-505A-4658-B4AC-913D340AD359}" srcOrd="4" destOrd="0" presId="urn:microsoft.com/office/officeart/2005/8/layout/hProcess4"/>
    <dgm:cxn modelId="{99243487-F947-45CD-9773-A8A7C77BC561}" type="presParOf" srcId="{1FF8EBBA-EC9E-443C-B512-67E80B006102}" destId="{5EB1EF85-F594-41E4-862C-9E00723CDDE6}" srcOrd="3" destOrd="0" presId="urn:microsoft.com/office/officeart/2005/8/layout/hProcess4"/>
    <dgm:cxn modelId="{002289D0-0721-4371-B977-1BB31F4709DA}" type="presParOf" srcId="{1FF8EBBA-EC9E-443C-B512-67E80B006102}" destId="{6E7676F0-B637-45FF-BFCE-20576A72DF00}" srcOrd="4" destOrd="0" presId="urn:microsoft.com/office/officeart/2005/8/layout/hProcess4"/>
    <dgm:cxn modelId="{C8F26F09-F500-4E36-9879-C64357251024}" type="presParOf" srcId="{6E7676F0-B637-45FF-BFCE-20576A72DF00}" destId="{66144569-1385-4D02-95FE-00A20F16C2D5}" srcOrd="0" destOrd="0" presId="urn:microsoft.com/office/officeart/2005/8/layout/hProcess4"/>
    <dgm:cxn modelId="{64A76E49-4241-4776-84F7-7572AABC55BF}" type="presParOf" srcId="{6E7676F0-B637-45FF-BFCE-20576A72DF00}" destId="{B38453C7-757D-435C-B76E-7FE652C16116}" srcOrd="1" destOrd="0" presId="urn:microsoft.com/office/officeart/2005/8/layout/hProcess4"/>
    <dgm:cxn modelId="{21FD46CF-9A99-47B2-AC00-AAD21CE77329}" type="presParOf" srcId="{6E7676F0-B637-45FF-BFCE-20576A72DF00}" destId="{6A7371F2-5CEF-4285-827B-DD39EEC63AC5}" srcOrd="2" destOrd="0" presId="urn:microsoft.com/office/officeart/2005/8/layout/hProcess4"/>
    <dgm:cxn modelId="{2018B6FD-9053-4861-8420-E63AD851CA6A}" type="presParOf" srcId="{6E7676F0-B637-45FF-BFCE-20576A72DF00}" destId="{799BCFAE-21F6-4D17-8A80-90F9ADCB33AD}" srcOrd="3" destOrd="0" presId="urn:microsoft.com/office/officeart/2005/8/layout/hProcess4"/>
    <dgm:cxn modelId="{A2462830-7392-4972-9F6D-F3AFE3BC6B9A}" type="presParOf" srcId="{6E7676F0-B637-45FF-BFCE-20576A72DF00}" destId="{BC98F5B0-BA8C-4D7E-8117-6DF73F57F186}" srcOrd="4" destOrd="0" presId="urn:microsoft.com/office/officeart/2005/8/layout/hProcess4"/>
    <dgm:cxn modelId="{1BB4DAB9-C95C-4A16-933C-3B5760AF8327}" type="presParOf" srcId="{1FF8EBBA-EC9E-443C-B512-67E80B006102}" destId="{52A0005A-B65D-4BC9-B720-2C9ECE161A9D}" srcOrd="5" destOrd="0" presId="urn:microsoft.com/office/officeart/2005/8/layout/hProcess4"/>
    <dgm:cxn modelId="{55361389-44BD-429D-8CF3-25358946F394}" type="presParOf" srcId="{1FF8EBBA-EC9E-443C-B512-67E80B006102}" destId="{F72C9B32-52A9-4CB3-87C1-67E0F546E8E4}" srcOrd="6" destOrd="0" presId="urn:microsoft.com/office/officeart/2005/8/layout/hProcess4"/>
    <dgm:cxn modelId="{7EB1EF85-211A-4BEC-BB23-946183EEDBB4}" type="presParOf" srcId="{F72C9B32-52A9-4CB3-87C1-67E0F546E8E4}" destId="{824EEE69-6B95-44CD-AFDE-71B18899B7AF}" srcOrd="0" destOrd="0" presId="urn:microsoft.com/office/officeart/2005/8/layout/hProcess4"/>
    <dgm:cxn modelId="{880154D7-AFEB-4CC6-80F2-1859D2A1659D}" type="presParOf" srcId="{F72C9B32-52A9-4CB3-87C1-67E0F546E8E4}" destId="{2888A7E9-2F7A-4C39-97C0-409F502C5562}" srcOrd="1" destOrd="0" presId="urn:microsoft.com/office/officeart/2005/8/layout/hProcess4"/>
    <dgm:cxn modelId="{5FF14596-8690-481D-BD71-9617AC5E6D54}" type="presParOf" srcId="{F72C9B32-52A9-4CB3-87C1-67E0F546E8E4}" destId="{138B3975-2370-4D1B-84F7-651F2C399A24}" srcOrd="2" destOrd="0" presId="urn:microsoft.com/office/officeart/2005/8/layout/hProcess4"/>
    <dgm:cxn modelId="{1BEC1653-1413-4B50-99F7-475C41914C71}" type="presParOf" srcId="{F72C9B32-52A9-4CB3-87C1-67E0F546E8E4}" destId="{68EEE7FC-283D-49DE-9182-2B70C2D455B6}" srcOrd="3" destOrd="0" presId="urn:microsoft.com/office/officeart/2005/8/layout/hProcess4"/>
    <dgm:cxn modelId="{A37B331C-9F18-40CB-AA3F-69A2D5E42B87}" type="presParOf" srcId="{F72C9B32-52A9-4CB3-87C1-67E0F546E8E4}" destId="{E7C490E9-A285-4444-927C-C3478358F9DC}"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5596A8-244F-48CC-AE8E-D3B84419F9B7}" type="doc">
      <dgm:prSet loTypeId="urn:microsoft.com/office/officeart/2005/8/layout/vList5" loCatId="list" qsTypeId="urn:microsoft.com/office/officeart/2005/8/quickstyle/simple1" qsCatId="simple" csTypeId="urn:microsoft.com/office/officeart/2005/8/colors/accent0_1" csCatId="mainScheme" phldr="1"/>
      <dgm:spPr/>
      <dgm:t>
        <a:bodyPr/>
        <a:lstStyle/>
        <a:p>
          <a:endParaRPr lang="en-US"/>
        </a:p>
      </dgm:t>
    </dgm:pt>
    <dgm:pt modelId="{0F834A9B-B567-4AB8-BC0D-74CE9DB469BE}">
      <dgm:prSet phldrT="[Text]"/>
      <dgm:spPr/>
      <dgm:t>
        <a:bodyPr/>
        <a:lstStyle/>
        <a:p>
          <a:r>
            <a:rPr lang="en-US" dirty="0" smtClean="0"/>
            <a:t>Step 1: </a:t>
          </a:r>
          <a:r>
            <a:rPr lang="en-ZW" dirty="0" smtClean="0"/>
            <a:t>Identified Indicators And Data Needed</a:t>
          </a:r>
          <a:endParaRPr lang="en-US" dirty="0" smtClean="0"/>
        </a:p>
        <a:p>
          <a:endParaRPr lang="en-US" dirty="0"/>
        </a:p>
      </dgm:t>
    </dgm:pt>
    <dgm:pt modelId="{93C3F92E-5909-406C-8AA9-778773078E0D}" type="parTrans" cxnId="{62258FC6-023F-479B-9ED2-DD3E77CAB411}">
      <dgm:prSet/>
      <dgm:spPr/>
      <dgm:t>
        <a:bodyPr/>
        <a:lstStyle/>
        <a:p>
          <a:endParaRPr lang="en-US"/>
        </a:p>
      </dgm:t>
    </dgm:pt>
    <dgm:pt modelId="{CB818603-2638-4E45-93E8-6AD0C46FB548}" type="sibTrans" cxnId="{62258FC6-023F-479B-9ED2-DD3E77CAB411}">
      <dgm:prSet/>
      <dgm:spPr/>
      <dgm:t>
        <a:bodyPr/>
        <a:lstStyle/>
        <a:p>
          <a:endParaRPr lang="en-US"/>
        </a:p>
      </dgm:t>
    </dgm:pt>
    <dgm:pt modelId="{EEF644F9-D3D3-4FA4-A22E-19BCFFADC7FC}">
      <dgm:prSet phldrT="[Text]" custT="1"/>
      <dgm:spPr/>
      <dgm:t>
        <a:bodyPr/>
        <a:lstStyle/>
        <a:p>
          <a:r>
            <a:rPr lang="en-ZW" sz="2000" dirty="0" smtClean="0"/>
            <a:t>Information needed on Coverage, Uptake and Retention</a:t>
          </a:r>
          <a:endParaRPr lang="en-US" sz="2000" dirty="0"/>
        </a:p>
      </dgm:t>
    </dgm:pt>
    <dgm:pt modelId="{A7903600-69FB-465F-92FB-7F2CD90EBA46}" type="parTrans" cxnId="{EEFF1053-2700-4CF7-BCAF-B05597F3EAC2}">
      <dgm:prSet/>
      <dgm:spPr/>
      <dgm:t>
        <a:bodyPr/>
        <a:lstStyle/>
        <a:p>
          <a:endParaRPr lang="en-US"/>
        </a:p>
      </dgm:t>
    </dgm:pt>
    <dgm:pt modelId="{77D60D2F-502A-4C9B-89C9-FBA067C4295A}" type="sibTrans" cxnId="{EEFF1053-2700-4CF7-BCAF-B05597F3EAC2}">
      <dgm:prSet/>
      <dgm:spPr/>
      <dgm:t>
        <a:bodyPr/>
        <a:lstStyle/>
        <a:p>
          <a:endParaRPr lang="en-US"/>
        </a:p>
      </dgm:t>
    </dgm:pt>
    <dgm:pt modelId="{621406A7-102C-4177-9281-01398EA5EC49}">
      <dgm:prSet phldrT="[Text]"/>
      <dgm:spPr/>
      <dgm:t>
        <a:bodyPr/>
        <a:lstStyle/>
        <a:p>
          <a:r>
            <a:rPr lang="en-US" dirty="0" smtClean="0"/>
            <a:t>Step 2: </a:t>
          </a:r>
          <a:r>
            <a:rPr lang="en-ZW" dirty="0" smtClean="0"/>
            <a:t>Developed Basic Data Abstraction Form</a:t>
          </a:r>
          <a:endParaRPr lang="en-US" dirty="0" smtClean="0"/>
        </a:p>
        <a:p>
          <a:endParaRPr lang="en-US" dirty="0"/>
        </a:p>
      </dgm:t>
    </dgm:pt>
    <dgm:pt modelId="{58A37281-1ACD-4089-8246-1FBFFBFE9F05}" type="parTrans" cxnId="{64FA1636-05BD-41A0-9DA5-8CA3838A961C}">
      <dgm:prSet/>
      <dgm:spPr/>
      <dgm:t>
        <a:bodyPr/>
        <a:lstStyle/>
        <a:p>
          <a:endParaRPr lang="en-US"/>
        </a:p>
      </dgm:t>
    </dgm:pt>
    <dgm:pt modelId="{21EE379F-0FE7-4268-8531-A18A06A6491A}" type="sibTrans" cxnId="{64FA1636-05BD-41A0-9DA5-8CA3838A961C}">
      <dgm:prSet/>
      <dgm:spPr/>
      <dgm:t>
        <a:bodyPr/>
        <a:lstStyle/>
        <a:p>
          <a:endParaRPr lang="en-US"/>
        </a:p>
      </dgm:t>
    </dgm:pt>
    <dgm:pt modelId="{8AAE43ED-48C7-4AA5-A1DC-2116FA8C169D}">
      <dgm:prSet phldrT="[Text]" custT="1"/>
      <dgm:spPr/>
      <dgm:t>
        <a:bodyPr/>
        <a:lstStyle/>
        <a:p>
          <a:r>
            <a:rPr lang="en-US" sz="2000" dirty="0" smtClean="0"/>
            <a:t>Data Collection Tool developed</a:t>
          </a:r>
          <a:endParaRPr lang="en-US" sz="2000" dirty="0"/>
        </a:p>
      </dgm:t>
    </dgm:pt>
    <dgm:pt modelId="{9AB97AA8-AEF9-4C5B-B6ED-5000241A76D1}" type="parTrans" cxnId="{0C258D86-43C4-4EEA-AD61-E26F94772F09}">
      <dgm:prSet/>
      <dgm:spPr/>
      <dgm:t>
        <a:bodyPr/>
        <a:lstStyle/>
        <a:p>
          <a:endParaRPr lang="en-US"/>
        </a:p>
      </dgm:t>
    </dgm:pt>
    <dgm:pt modelId="{B9F7EB36-D090-40AC-AB03-9B356A0FE60E}" type="sibTrans" cxnId="{0C258D86-43C4-4EEA-AD61-E26F94772F09}">
      <dgm:prSet/>
      <dgm:spPr/>
      <dgm:t>
        <a:bodyPr/>
        <a:lstStyle/>
        <a:p>
          <a:endParaRPr lang="en-US"/>
        </a:p>
      </dgm:t>
    </dgm:pt>
    <dgm:pt modelId="{95548A80-F3F0-4BE9-A235-7BEAA3A527CB}">
      <dgm:prSet phldrT="[Text]"/>
      <dgm:spPr/>
      <dgm:t>
        <a:bodyPr/>
        <a:lstStyle/>
        <a:p>
          <a:r>
            <a:rPr lang="en-US" dirty="0" smtClean="0"/>
            <a:t>Step 3: Selected Facilities</a:t>
          </a:r>
        </a:p>
        <a:p>
          <a:endParaRPr lang="en-US" dirty="0"/>
        </a:p>
      </dgm:t>
    </dgm:pt>
    <dgm:pt modelId="{A9C84E42-09C8-405C-AA9D-22EA3CC4D7EF}" type="parTrans" cxnId="{75F4D6D8-8B98-4964-A0C8-226129459564}">
      <dgm:prSet/>
      <dgm:spPr/>
      <dgm:t>
        <a:bodyPr/>
        <a:lstStyle/>
        <a:p>
          <a:endParaRPr lang="en-US"/>
        </a:p>
      </dgm:t>
    </dgm:pt>
    <dgm:pt modelId="{25DEE445-FA76-48C4-BB42-3379324B1E14}" type="sibTrans" cxnId="{75F4D6D8-8B98-4964-A0C8-226129459564}">
      <dgm:prSet/>
      <dgm:spPr/>
      <dgm:t>
        <a:bodyPr/>
        <a:lstStyle/>
        <a:p>
          <a:endParaRPr lang="en-US"/>
        </a:p>
      </dgm:t>
    </dgm:pt>
    <dgm:pt modelId="{EBE910D5-7062-4DF8-884F-E1291A1D4869}">
      <dgm:prSet phldrT="[Text]" custT="1"/>
      <dgm:spPr/>
      <dgm:t>
        <a:bodyPr/>
        <a:lstStyle/>
        <a:p>
          <a:r>
            <a:rPr lang="en-US" sz="2000" dirty="0" smtClean="0"/>
            <a:t>One province selected; All implementing districts sampled</a:t>
          </a:r>
          <a:endParaRPr lang="en-US" sz="2000" dirty="0"/>
        </a:p>
      </dgm:t>
    </dgm:pt>
    <dgm:pt modelId="{294AF646-BBDD-4631-A691-88441A6380B8}" type="parTrans" cxnId="{6374C09D-1E97-47B6-BAFA-AB79A2FC3240}">
      <dgm:prSet/>
      <dgm:spPr/>
      <dgm:t>
        <a:bodyPr/>
        <a:lstStyle/>
        <a:p>
          <a:endParaRPr lang="en-US"/>
        </a:p>
      </dgm:t>
    </dgm:pt>
    <dgm:pt modelId="{1575CD79-5752-4567-BF1E-54996D27B008}" type="sibTrans" cxnId="{6374C09D-1E97-47B6-BAFA-AB79A2FC3240}">
      <dgm:prSet/>
      <dgm:spPr/>
      <dgm:t>
        <a:bodyPr/>
        <a:lstStyle/>
        <a:p>
          <a:endParaRPr lang="en-US"/>
        </a:p>
      </dgm:t>
    </dgm:pt>
    <dgm:pt modelId="{25055D79-B342-4CF7-B214-F51472FEEF17}">
      <dgm:prSet custT="1"/>
      <dgm:spPr/>
      <dgm:t>
        <a:bodyPr/>
        <a:lstStyle/>
        <a:p>
          <a:r>
            <a:rPr lang="en-US" sz="2000" dirty="0" smtClean="0"/>
            <a:t>11 indicators identified </a:t>
          </a:r>
          <a:endParaRPr lang="en-US" sz="2000" dirty="0"/>
        </a:p>
      </dgm:t>
    </dgm:pt>
    <dgm:pt modelId="{E70050B2-D8E9-4620-8364-B5419B8D0401}" type="parTrans" cxnId="{B0435E2D-F116-401C-8380-9AA18CA654E5}">
      <dgm:prSet/>
      <dgm:spPr/>
      <dgm:t>
        <a:bodyPr/>
        <a:lstStyle/>
        <a:p>
          <a:endParaRPr lang="en-US"/>
        </a:p>
      </dgm:t>
    </dgm:pt>
    <dgm:pt modelId="{83D0C50D-547E-4953-922B-649A59478AB9}" type="sibTrans" cxnId="{B0435E2D-F116-401C-8380-9AA18CA654E5}">
      <dgm:prSet/>
      <dgm:spPr/>
      <dgm:t>
        <a:bodyPr/>
        <a:lstStyle/>
        <a:p>
          <a:endParaRPr lang="en-US"/>
        </a:p>
      </dgm:t>
    </dgm:pt>
    <dgm:pt modelId="{1D2B0D8C-2BFA-46BA-A1F9-37253D2A34EC}">
      <dgm:prSet custT="1"/>
      <dgm:spPr/>
      <dgm:t>
        <a:bodyPr/>
        <a:lstStyle/>
        <a:p>
          <a:r>
            <a:rPr lang="en-US" sz="2000" dirty="0" smtClean="0"/>
            <a:t>10 data elements derived for analysis</a:t>
          </a:r>
          <a:endParaRPr lang="en-US" sz="2000" dirty="0"/>
        </a:p>
      </dgm:t>
    </dgm:pt>
    <dgm:pt modelId="{A1A0C711-06F6-4857-A0C0-4DF49407A44D}" type="parTrans" cxnId="{34565F10-D27A-4621-9484-3CC5772D3F9A}">
      <dgm:prSet/>
      <dgm:spPr/>
      <dgm:t>
        <a:bodyPr/>
        <a:lstStyle/>
        <a:p>
          <a:endParaRPr lang="en-US"/>
        </a:p>
      </dgm:t>
    </dgm:pt>
    <dgm:pt modelId="{EC925C08-DAAE-413B-932B-7687EA26C16E}" type="sibTrans" cxnId="{34565F10-D27A-4621-9484-3CC5772D3F9A}">
      <dgm:prSet/>
      <dgm:spPr/>
      <dgm:t>
        <a:bodyPr/>
        <a:lstStyle/>
        <a:p>
          <a:endParaRPr lang="en-US"/>
        </a:p>
      </dgm:t>
    </dgm:pt>
    <dgm:pt modelId="{E6D890E8-AA3E-4069-9F13-654124CC798A}">
      <dgm:prSet custT="1"/>
      <dgm:spPr/>
      <dgm:t>
        <a:bodyPr/>
        <a:lstStyle/>
        <a:p>
          <a:r>
            <a:rPr lang="en-ZW" sz="2000" dirty="0" smtClean="0"/>
            <a:t>Simple Yes/ No responses or Options given to choose from</a:t>
          </a:r>
          <a:endParaRPr lang="en-US" sz="2000" dirty="0"/>
        </a:p>
      </dgm:t>
    </dgm:pt>
    <dgm:pt modelId="{46911E96-B4FB-42CC-9C67-37F527123893}" type="parTrans" cxnId="{F44BD3A8-E32E-4A0F-B422-1DFC1E989C1D}">
      <dgm:prSet/>
      <dgm:spPr/>
      <dgm:t>
        <a:bodyPr/>
        <a:lstStyle/>
        <a:p>
          <a:endParaRPr lang="en-US"/>
        </a:p>
      </dgm:t>
    </dgm:pt>
    <dgm:pt modelId="{55A82AA7-88CA-4853-B272-3A6EF6EE3832}" type="sibTrans" cxnId="{F44BD3A8-E32E-4A0F-B422-1DFC1E989C1D}">
      <dgm:prSet/>
      <dgm:spPr/>
      <dgm:t>
        <a:bodyPr/>
        <a:lstStyle/>
        <a:p>
          <a:endParaRPr lang="en-US"/>
        </a:p>
      </dgm:t>
    </dgm:pt>
    <dgm:pt modelId="{6B97190B-3DE8-4F88-82EE-762431468047}">
      <dgm:prSet custT="1"/>
      <dgm:spPr/>
      <dgm:t>
        <a:bodyPr/>
        <a:lstStyle/>
        <a:p>
          <a:r>
            <a:rPr lang="en-US" sz="2000" dirty="0" smtClean="0"/>
            <a:t>One district Hospital, two high volume facilities and two low volume facilities </a:t>
          </a:r>
          <a:endParaRPr lang="en-US" sz="2000" dirty="0"/>
        </a:p>
      </dgm:t>
    </dgm:pt>
    <dgm:pt modelId="{2D7B8830-C526-45FC-A78D-998F460F02A8}" type="parTrans" cxnId="{E57A2A09-B6C2-4413-BFD9-BF7BD1176F6B}">
      <dgm:prSet/>
      <dgm:spPr/>
      <dgm:t>
        <a:bodyPr/>
        <a:lstStyle/>
        <a:p>
          <a:endParaRPr lang="en-US"/>
        </a:p>
      </dgm:t>
    </dgm:pt>
    <dgm:pt modelId="{30C75289-2B58-467A-A1F0-AE8856D79002}" type="sibTrans" cxnId="{E57A2A09-B6C2-4413-BFD9-BF7BD1176F6B}">
      <dgm:prSet/>
      <dgm:spPr/>
      <dgm:t>
        <a:bodyPr/>
        <a:lstStyle/>
        <a:p>
          <a:endParaRPr lang="en-US"/>
        </a:p>
      </dgm:t>
    </dgm:pt>
    <dgm:pt modelId="{244C4973-4D0A-480F-9018-CD2E29F4917B}">
      <dgm:prSet custT="1"/>
      <dgm:spPr/>
      <dgm:t>
        <a:bodyPr/>
        <a:lstStyle/>
        <a:p>
          <a:r>
            <a:rPr lang="en-US" sz="2000" dirty="0" smtClean="0"/>
            <a:t>Random selection</a:t>
          </a:r>
          <a:endParaRPr lang="en-US" sz="2000" dirty="0"/>
        </a:p>
      </dgm:t>
    </dgm:pt>
    <dgm:pt modelId="{8DAD29DB-3BE2-42A0-BAD1-35C94C477B32}" type="parTrans" cxnId="{07D09B43-E1E4-490A-85FF-5DFCD9652E3F}">
      <dgm:prSet/>
      <dgm:spPr/>
      <dgm:t>
        <a:bodyPr/>
        <a:lstStyle/>
        <a:p>
          <a:endParaRPr lang="en-US"/>
        </a:p>
      </dgm:t>
    </dgm:pt>
    <dgm:pt modelId="{320489AE-1C16-4B01-9AA4-F59B62CA1043}" type="sibTrans" cxnId="{07D09B43-E1E4-490A-85FF-5DFCD9652E3F}">
      <dgm:prSet/>
      <dgm:spPr/>
      <dgm:t>
        <a:bodyPr/>
        <a:lstStyle/>
        <a:p>
          <a:endParaRPr lang="en-US"/>
        </a:p>
      </dgm:t>
    </dgm:pt>
    <dgm:pt modelId="{7622120B-899D-4999-B00C-8867E2B0EB2B}" type="pres">
      <dgm:prSet presAssocID="{9E5596A8-244F-48CC-AE8E-D3B84419F9B7}" presName="Name0" presStyleCnt="0">
        <dgm:presLayoutVars>
          <dgm:dir/>
          <dgm:animLvl val="lvl"/>
          <dgm:resizeHandles val="exact"/>
        </dgm:presLayoutVars>
      </dgm:prSet>
      <dgm:spPr/>
      <dgm:t>
        <a:bodyPr/>
        <a:lstStyle/>
        <a:p>
          <a:endParaRPr lang="en-US"/>
        </a:p>
      </dgm:t>
    </dgm:pt>
    <dgm:pt modelId="{4C0C173B-11E1-47AF-ABED-832E0FEBF83F}" type="pres">
      <dgm:prSet presAssocID="{0F834A9B-B567-4AB8-BC0D-74CE9DB469BE}" presName="linNode" presStyleCnt="0"/>
      <dgm:spPr/>
      <dgm:t>
        <a:bodyPr/>
        <a:lstStyle/>
        <a:p>
          <a:endParaRPr lang="en-US"/>
        </a:p>
      </dgm:t>
    </dgm:pt>
    <dgm:pt modelId="{864B03E9-B8E7-439A-B235-6F9B845804B8}" type="pres">
      <dgm:prSet presAssocID="{0F834A9B-B567-4AB8-BC0D-74CE9DB469BE}" presName="parentText" presStyleLbl="node1" presStyleIdx="0" presStyleCnt="3">
        <dgm:presLayoutVars>
          <dgm:chMax val="1"/>
          <dgm:bulletEnabled val="1"/>
        </dgm:presLayoutVars>
      </dgm:prSet>
      <dgm:spPr/>
      <dgm:t>
        <a:bodyPr/>
        <a:lstStyle/>
        <a:p>
          <a:endParaRPr lang="en-US"/>
        </a:p>
      </dgm:t>
    </dgm:pt>
    <dgm:pt modelId="{FB857232-4D33-4370-80C2-15BB3D943913}" type="pres">
      <dgm:prSet presAssocID="{0F834A9B-B567-4AB8-BC0D-74CE9DB469BE}" presName="descendantText" presStyleLbl="alignAccFollowNode1" presStyleIdx="0" presStyleCnt="3">
        <dgm:presLayoutVars>
          <dgm:bulletEnabled val="1"/>
        </dgm:presLayoutVars>
      </dgm:prSet>
      <dgm:spPr/>
      <dgm:t>
        <a:bodyPr/>
        <a:lstStyle/>
        <a:p>
          <a:endParaRPr lang="en-US"/>
        </a:p>
      </dgm:t>
    </dgm:pt>
    <dgm:pt modelId="{4DB87F4B-B98C-491F-8F69-D46DC6A97008}" type="pres">
      <dgm:prSet presAssocID="{CB818603-2638-4E45-93E8-6AD0C46FB548}" presName="sp" presStyleCnt="0"/>
      <dgm:spPr/>
      <dgm:t>
        <a:bodyPr/>
        <a:lstStyle/>
        <a:p>
          <a:endParaRPr lang="en-US"/>
        </a:p>
      </dgm:t>
    </dgm:pt>
    <dgm:pt modelId="{32C08F6C-D43E-4013-B96F-D275DA744DAF}" type="pres">
      <dgm:prSet presAssocID="{621406A7-102C-4177-9281-01398EA5EC49}" presName="linNode" presStyleCnt="0"/>
      <dgm:spPr/>
      <dgm:t>
        <a:bodyPr/>
        <a:lstStyle/>
        <a:p>
          <a:endParaRPr lang="en-US"/>
        </a:p>
      </dgm:t>
    </dgm:pt>
    <dgm:pt modelId="{DA3C151D-03C4-49E2-A5CA-A107FC1E0B43}" type="pres">
      <dgm:prSet presAssocID="{621406A7-102C-4177-9281-01398EA5EC49}" presName="parentText" presStyleLbl="node1" presStyleIdx="1" presStyleCnt="3">
        <dgm:presLayoutVars>
          <dgm:chMax val="1"/>
          <dgm:bulletEnabled val="1"/>
        </dgm:presLayoutVars>
      </dgm:prSet>
      <dgm:spPr/>
      <dgm:t>
        <a:bodyPr/>
        <a:lstStyle/>
        <a:p>
          <a:endParaRPr lang="en-US"/>
        </a:p>
      </dgm:t>
    </dgm:pt>
    <dgm:pt modelId="{AE148419-6945-47B5-A49F-87A440E401BA}" type="pres">
      <dgm:prSet presAssocID="{621406A7-102C-4177-9281-01398EA5EC49}" presName="descendantText" presStyleLbl="alignAccFollowNode1" presStyleIdx="1" presStyleCnt="3">
        <dgm:presLayoutVars>
          <dgm:bulletEnabled val="1"/>
        </dgm:presLayoutVars>
      </dgm:prSet>
      <dgm:spPr/>
      <dgm:t>
        <a:bodyPr/>
        <a:lstStyle/>
        <a:p>
          <a:endParaRPr lang="en-US"/>
        </a:p>
      </dgm:t>
    </dgm:pt>
    <dgm:pt modelId="{039D15DD-0D89-482E-8B36-E93D2DEDC967}" type="pres">
      <dgm:prSet presAssocID="{21EE379F-0FE7-4268-8531-A18A06A6491A}" presName="sp" presStyleCnt="0"/>
      <dgm:spPr/>
      <dgm:t>
        <a:bodyPr/>
        <a:lstStyle/>
        <a:p>
          <a:endParaRPr lang="en-US"/>
        </a:p>
      </dgm:t>
    </dgm:pt>
    <dgm:pt modelId="{BA18E5E7-C859-47D2-BFDD-5A7468BB3E98}" type="pres">
      <dgm:prSet presAssocID="{95548A80-F3F0-4BE9-A235-7BEAA3A527CB}" presName="linNode" presStyleCnt="0"/>
      <dgm:spPr/>
      <dgm:t>
        <a:bodyPr/>
        <a:lstStyle/>
        <a:p>
          <a:endParaRPr lang="en-US"/>
        </a:p>
      </dgm:t>
    </dgm:pt>
    <dgm:pt modelId="{494902FB-E12E-4073-BF15-6C7D910B7705}" type="pres">
      <dgm:prSet presAssocID="{95548A80-F3F0-4BE9-A235-7BEAA3A527CB}" presName="parentText" presStyleLbl="node1" presStyleIdx="2" presStyleCnt="3">
        <dgm:presLayoutVars>
          <dgm:chMax val="1"/>
          <dgm:bulletEnabled val="1"/>
        </dgm:presLayoutVars>
      </dgm:prSet>
      <dgm:spPr/>
      <dgm:t>
        <a:bodyPr/>
        <a:lstStyle/>
        <a:p>
          <a:endParaRPr lang="en-US"/>
        </a:p>
      </dgm:t>
    </dgm:pt>
    <dgm:pt modelId="{3854D67A-9E5F-4010-B173-FE2310DE75CF}" type="pres">
      <dgm:prSet presAssocID="{95548A80-F3F0-4BE9-A235-7BEAA3A527CB}" presName="descendantText" presStyleLbl="alignAccFollowNode1" presStyleIdx="2" presStyleCnt="3" custScaleY="119604" custLinFactNeighborX="0" custLinFactNeighborY="414">
        <dgm:presLayoutVars>
          <dgm:bulletEnabled val="1"/>
        </dgm:presLayoutVars>
      </dgm:prSet>
      <dgm:spPr/>
      <dgm:t>
        <a:bodyPr/>
        <a:lstStyle/>
        <a:p>
          <a:endParaRPr lang="en-US"/>
        </a:p>
      </dgm:t>
    </dgm:pt>
  </dgm:ptLst>
  <dgm:cxnLst>
    <dgm:cxn modelId="{E57A2A09-B6C2-4413-BFD9-BF7BD1176F6B}" srcId="{95548A80-F3F0-4BE9-A235-7BEAA3A527CB}" destId="{6B97190B-3DE8-4F88-82EE-762431468047}" srcOrd="1" destOrd="0" parTransId="{2D7B8830-C526-45FC-A78D-998F460F02A8}" sibTransId="{30C75289-2B58-467A-A1F0-AE8856D79002}"/>
    <dgm:cxn modelId="{75F4D6D8-8B98-4964-A0C8-226129459564}" srcId="{9E5596A8-244F-48CC-AE8E-D3B84419F9B7}" destId="{95548A80-F3F0-4BE9-A235-7BEAA3A527CB}" srcOrd="2" destOrd="0" parTransId="{A9C84E42-09C8-405C-AA9D-22EA3CC4D7EF}" sibTransId="{25DEE445-FA76-48C4-BB42-3379324B1E14}"/>
    <dgm:cxn modelId="{6374C09D-1E97-47B6-BAFA-AB79A2FC3240}" srcId="{95548A80-F3F0-4BE9-A235-7BEAA3A527CB}" destId="{EBE910D5-7062-4DF8-884F-E1291A1D4869}" srcOrd="0" destOrd="0" parTransId="{294AF646-BBDD-4631-A691-88441A6380B8}" sibTransId="{1575CD79-5752-4567-BF1E-54996D27B008}"/>
    <dgm:cxn modelId="{31C5D726-1E45-4B74-B1EC-F72EAEC355B0}" type="presOf" srcId="{621406A7-102C-4177-9281-01398EA5EC49}" destId="{DA3C151D-03C4-49E2-A5CA-A107FC1E0B43}" srcOrd="0" destOrd="0" presId="urn:microsoft.com/office/officeart/2005/8/layout/vList5"/>
    <dgm:cxn modelId="{1066EF75-DB33-492E-8B88-D008BA12A0BC}" type="presOf" srcId="{25055D79-B342-4CF7-B214-F51472FEEF17}" destId="{FB857232-4D33-4370-80C2-15BB3D943913}" srcOrd="0" destOrd="1" presId="urn:microsoft.com/office/officeart/2005/8/layout/vList5"/>
    <dgm:cxn modelId="{A12331DD-8511-467C-8B1A-3A87531DB909}" type="presOf" srcId="{EEF644F9-D3D3-4FA4-A22E-19BCFFADC7FC}" destId="{FB857232-4D33-4370-80C2-15BB3D943913}" srcOrd="0" destOrd="0" presId="urn:microsoft.com/office/officeart/2005/8/layout/vList5"/>
    <dgm:cxn modelId="{62258FC6-023F-479B-9ED2-DD3E77CAB411}" srcId="{9E5596A8-244F-48CC-AE8E-D3B84419F9B7}" destId="{0F834A9B-B567-4AB8-BC0D-74CE9DB469BE}" srcOrd="0" destOrd="0" parTransId="{93C3F92E-5909-406C-8AA9-778773078E0D}" sibTransId="{CB818603-2638-4E45-93E8-6AD0C46FB548}"/>
    <dgm:cxn modelId="{B0435E2D-F116-401C-8380-9AA18CA654E5}" srcId="{0F834A9B-B567-4AB8-BC0D-74CE9DB469BE}" destId="{25055D79-B342-4CF7-B214-F51472FEEF17}" srcOrd="1" destOrd="0" parTransId="{E70050B2-D8E9-4620-8364-B5419B8D0401}" sibTransId="{83D0C50D-547E-4953-922B-649A59478AB9}"/>
    <dgm:cxn modelId="{34565F10-D27A-4621-9484-3CC5772D3F9A}" srcId="{0F834A9B-B567-4AB8-BC0D-74CE9DB469BE}" destId="{1D2B0D8C-2BFA-46BA-A1F9-37253D2A34EC}" srcOrd="2" destOrd="0" parTransId="{A1A0C711-06F6-4857-A0C0-4DF49407A44D}" sibTransId="{EC925C08-DAAE-413B-932B-7687EA26C16E}"/>
    <dgm:cxn modelId="{C5EA145C-0E2E-4001-B5DC-A94FA057C40D}" type="presOf" srcId="{E6D890E8-AA3E-4069-9F13-654124CC798A}" destId="{AE148419-6945-47B5-A49F-87A440E401BA}" srcOrd="0" destOrd="1" presId="urn:microsoft.com/office/officeart/2005/8/layout/vList5"/>
    <dgm:cxn modelId="{07D09B43-E1E4-490A-85FF-5DFCD9652E3F}" srcId="{95548A80-F3F0-4BE9-A235-7BEAA3A527CB}" destId="{244C4973-4D0A-480F-9018-CD2E29F4917B}" srcOrd="2" destOrd="0" parTransId="{8DAD29DB-3BE2-42A0-BAD1-35C94C477B32}" sibTransId="{320489AE-1C16-4B01-9AA4-F59B62CA1043}"/>
    <dgm:cxn modelId="{D8A7FE27-CE4E-4748-AD57-3A98F3021D0F}" type="presOf" srcId="{0F834A9B-B567-4AB8-BC0D-74CE9DB469BE}" destId="{864B03E9-B8E7-439A-B235-6F9B845804B8}" srcOrd="0" destOrd="0" presId="urn:microsoft.com/office/officeart/2005/8/layout/vList5"/>
    <dgm:cxn modelId="{4D488868-36B8-46F3-BA1B-E327664090A7}" type="presOf" srcId="{8AAE43ED-48C7-4AA5-A1DC-2116FA8C169D}" destId="{AE148419-6945-47B5-A49F-87A440E401BA}" srcOrd="0" destOrd="0" presId="urn:microsoft.com/office/officeart/2005/8/layout/vList5"/>
    <dgm:cxn modelId="{6C085BAF-AA07-4691-8BB1-6E08DB371307}" type="presOf" srcId="{EBE910D5-7062-4DF8-884F-E1291A1D4869}" destId="{3854D67A-9E5F-4010-B173-FE2310DE75CF}" srcOrd="0" destOrd="0" presId="urn:microsoft.com/office/officeart/2005/8/layout/vList5"/>
    <dgm:cxn modelId="{D21F9C7F-541E-4E7E-BA7D-C69368950C75}" type="presOf" srcId="{6B97190B-3DE8-4F88-82EE-762431468047}" destId="{3854D67A-9E5F-4010-B173-FE2310DE75CF}" srcOrd="0" destOrd="1" presId="urn:microsoft.com/office/officeart/2005/8/layout/vList5"/>
    <dgm:cxn modelId="{64D6DBE9-8A71-4EC3-8689-58B594820140}" type="presOf" srcId="{95548A80-F3F0-4BE9-A235-7BEAA3A527CB}" destId="{494902FB-E12E-4073-BF15-6C7D910B7705}" srcOrd="0" destOrd="0" presId="urn:microsoft.com/office/officeart/2005/8/layout/vList5"/>
    <dgm:cxn modelId="{FB594736-094F-41D1-BCBF-3F54BCF05A90}" type="presOf" srcId="{9E5596A8-244F-48CC-AE8E-D3B84419F9B7}" destId="{7622120B-899D-4999-B00C-8867E2B0EB2B}" srcOrd="0" destOrd="0" presId="urn:microsoft.com/office/officeart/2005/8/layout/vList5"/>
    <dgm:cxn modelId="{EEFF1053-2700-4CF7-BCAF-B05597F3EAC2}" srcId="{0F834A9B-B567-4AB8-BC0D-74CE9DB469BE}" destId="{EEF644F9-D3D3-4FA4-A22E-19BCFFADC7FC}" srcOrd="0" destOrd="0" parTransId="{A7903600-69FB-465F-92FB-7F2CD90EBA46}" sibTransId="{77D60D2F-502A-4C9B-89C9-FBA067C4295A}"/>
    <dgm:cxn modelId="{F44BD3A8-E32E-4A0F-B422-1DFC1E989C1D}" srcId="{621406A7-102C-4177-9281-01398EA5EC49}" destId="{E6D890E8-AA3E-4069-9F13-654124CC798A}" srcOrd="1" destOrd="0" parTransId="{46911E96-B4FB-42CC-9C67-37F527123893}" sibTransId="{55A82AA7-88CA-4853-B272-3A6EF6EE3832}"/>
    <dgm:cxn modelId="{0C258D86-43C4-4EEA-AD61-E26F94772F09}" srcId="{621406A7-102C-4177-9281-01398EA5EC49}" destId="{8AAE43ED-48C7-4AA5-A1DC-2116FA8C169D}" srcOrd="0" destOrd="0" parTransId="{9AB97AA8-AEF9-4C5B-B6ED-5000241A76D1}" sibTransId="{B9F7EB36-D090-40AC-AB03-9B356A0FE60E}"/>
    <dgm:cxn modelId="{359CD6DA-DA84-4EA0-B26E-45EE86A29ADC}" type="presOf" srcId="{244C4973-4D0A-480F-9018-CD2E29F4917B}" destId="{3854D67A-9E5F-4010-B173-FE2310DE75CF}" srcOrd="0" destOrd="2" presId="urn:microsoft.com/office/officeart/2005/8/layout/vList5"/>
    <dgm:cxn modelId="{F5A5FFAA-6CDE-4464-8385-5949471D8134}" type="presOf" srcId="{1D2B0D8C-2BFA-46BA-A1F9-37253D2A34EC}" destId="{FB857232-4D33-4370-80C2-15BB3D943913}" srcOrd="0" destOrd="2" presId="urn:microsoft.com/office/officeart/2005/8/layout/vList5"/>
    <dgm:cxn modelId="{64FA1636-05BD-41A0-9DA5-8CA3838A961C}" srcId="{9E5596A8-244F-48CC-AE8E-D3B84419F9B7}" destId="{621406A7-102C-4177-9281-01398EA5EC49}" srcOrd="1" destOrd="0" parTransId="{58A37281-1ACD-4089-8246-1FBFFBFE9F05}" sibTransId="{21EE379F-0FE7-4268-8531-A18A06A6491A}"/>
    <dgm:cxn modelId="{8369DC18-8B31-4E75-9727-D1B95BCFE728}" type="presParOf" srcId="{7622120B-899D-4999-B00C-8867E2B0EB2B}" destId="{4C0C173B-11E1-47AF-ABED-832E0FEBF83F}" srcOrd="0" destOrd="0" presId="urn:microsoft.com/office/officeart/2005/8/layout/vList5"/>
    <dgm:cxn modelId="{5300BD10-6785-4CBE-815C-1228F2403487}" type="presParOf" srcId="{4C0C173B-11E1-47AF-ABED-832E0FEBF83F}" destId="{864B03E9-B8E7-439A-B235-6F9B845804B8}" srcOrd="0" destOrd="0" presId="urn:microsoft.com/office/officeart/2005/8/layout/vList5"/>
    <dgm:cxn modelId="{2BD817FC-76B7-47F1-A90F-1D5CE9408F5E}" type="presParOf" srcId="{4C0C173B-11E1-47AF-ABED-832E0FEBF83F}" destId="{FB857232-4D33-4370-80C2-15BB3D943913}" srcOrd="1" destOrd="0" presId="urn:microsoft.com/office/officeart/2005/8/layout/vList5"/>
    <dgm:cxn modelId="{BCD0ADAA-4C93-425A-B909-7265EF5D9BBD}" type="presParOf" srcId="{7622120B-899D-4999-B00C-8867E2B0EB2B}" destId="{4DB87F4B-B98C-491F-8F69-D46DC6A97008}" srcOrd="1" destOrd="0" presId="urn:microsoft.com/office/officeart/2005/8/layout/vList5"/>
    <dgm:cxn modelId="{FC304C6E-9C56-4DC7-9D2F-7DDBFC31FDC3}" type="presParOf" srcId="{7622120B-899D-4999-B00C-8867E2B0EB2B}" destId="{32C08F6C-D43E-4013-B96F-D275DA744DAF}" srcOrd="2" destOrd="0" presId="urn:microsoft.com/office/officeart/2005/8/layout/vList5"/>
    <dgm:cxn modelId="{9BD467BE-7AFB-48E6-9534-B4CC2AE2D7B6}" type="presParOf" srcId="{32C08F6C-D43E-4013-B96F-D275DA744DAF}" destId="{DA3C151D-03C4-49E2-A5CA-A107FC1E0B43}" srcOrd="0" destOrd="0" presId="urn:microsoft.com/office/officeart/2005/8/layout/vList5"/>
    <dgm:cxn modelId="{49EF879E-3C0E-4AFC-9DCE-4C5163C10ADE}" type="presParOf" srcId="{32C08F6C-D43E-4013-B96F-D275DA744DAF}" destId="{AE148419-6945-47B5-A49F-87A440E401BA}" srcOrd="1" destOrd="0" presId="urn:microsoft.com/office/officeart/2005/8/layout/vList5"/>
    <dgm:cxn modelId="{87481715-DA14-43A1-82B1-5F45A94CECF4}" type="presParOf" srcId="{7622120B-899D-4999-B00C-8867E2B0EB2B}" destId="{039D15DD-0D89-482E-8B36-E93D2DEDC967}" srcOrd="3" destOrd="0" presId="urn:microsoft.com/office/officeart/2005/8/layout/vList5"/>
    <dgm:cxn modelId="{E2970BD4-F2C8-4E17-A836-AD9B42DCF0C1}" type="presParOf" srcId="{7622120B-899D-4999-B00C-8867E2B0EB2B}" destId="{BA18E5E7-C859-47D2-BFDD-5A7468BB3E98}" srcOrd="4" destOrd="0" presId="urn:microsoft.com/office/officeart/2005/8/layout/vList5"/>
    <dgm:cxn modelId="{4A189D7F-F062-4227-9170-5BA44F74877E}" type="presParOf" srcId="{BA18E5E7-C859-47D2-BFDD-5A7468BB3E98}" destId="{494902FB-E12E-4073-BF15-6C7D910B7705}" srcOrd="0" destOrd="0" presId="urn:microsoft.com/office/officeart/2005/8/layout/vList5"/>
    <dgm:cxn modelId="{E368247D-2FE2-46C8-9145-6F510A45BD6F}" type="presParOf" srcId="{BA18E5E7-C859-47D2-BFDD-5A7468BB3E98}" destId="{3854D67A-9E5F-4010-B173-FE2310DE75C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C75FB3-DF67-4D3F-9C20-8CF01BAEFD14}" type="doc">
      <dgm:prSet loTypeId="urn:microsoft.com/office/officeart/2005/8/layout/vList5" loCatId="list" qsTypeId="urn:microsoft.com/office/officeart/2005/8/quickstyle/simple1" qsCatId="simple" csTypeId="urn:microsoft.com/office/officeart/2005/8/colors/accent0_1" csCatId="mainScheme" phldr="1"/>
      <dgm:spPr/>
      <dgm:t>
        <a:bodyPr/>
        <a:lstStyle/>
        <a:p>
          <a:endParaRPr lang="en-US"/>
        </a:p>
      </dgm:t>
    </dgm:pt>
    <dgm:pt modelId="{2D640785-8F55-4679-820D-DF16CBBF93E8}">
      <dgm:prSet phldrT="[Text]"/>
      <dgm:spPr/>
      <dgm:t>
        <a:bodyPr/>
        <a:lstStyle/>
        <a:p>
          <a:r>
            <a:rPr lang="en-US" dirty="0" smtClean="0"/>
            <a:t>Step 4: Selected Clients</a:t>
          </a:r>
        </a:p>
      </dgm:t>
    </dgm:pt>
    <dgm:pt modelId="{3F5FA367-4EDE-46AF-8D7F-BF9D9B684061}" type="parTrans" cxnId="{949046E9-6EB0-4D52-BFAD-7E1F388D512C}">
      <dgm:prSet/>
      <dgm:spPr/>
      <dgm:t>
        <a:bodyPr/>
        <a:lstStyle/>
        <a:p>
          <a:endParaRPr lang="en-US"/>
        </a:p>
      </dgm:t>
    </dgm:pt>
    <dgm:pt modelId="{04F2C24B-1F38-4D09-9B68-3A42FEA1D81F}" type="sibTrans" cxnId="{949046E9-6EB0-4D52-BFAD-7E1F388D512C}">
      <dgm:prSet/>
      <dgm:spPr/>
      <dgm:t>
        <a:bodyPr/>
        <a:lstStyle/>
        <a:p>
          <a:endParaRPr lang="en-US"/>
        </a:p>
      </dgm:t>
    </dgm:pt>
    <dgm:pt modelId="{880A943E-AF1A-4C35-B624-14AF5744603B}">
      <dgm:prSet phldrT="[Text]" custT="1"/>
      <dgm:spPr/>
      <dgm:t>
        <a:bodyPr/>
        <a:lstStyle/>
        <a:p>
          <a:r>
            <a:rPr lang="en-US" sz="2000" dirty="0" smtClean="0"/>
            <a:t>Clients selected in 2 cohorts</a:t>
          </a:r>
          <a:endParaRPr lang="en-US" sz="2000" dirty="0"/>
        </a:p>
      </dgm:t>
    </dgm:pt>
    <dgm:pt modelId="{78CB4E22-C914-49A3-9B54-C861B68EBAA2}" type="parTrans" cxnId="{286AD7F6-F0B0-42B8-9E8B-EA7D595A6286}">
      <dgm:prSet/>
      <dgm:spPr/>
      <dgm:t>
        <a:bodyPr/>
        <a:lstStyle/>
        <a:p>
          <a:endParaRPr lang="en-US"/>
        </a:p>
      </dgm:t>
    </dgm:pt>
    <dgm:pt modelId="{7CE6C812-D809-4C83-82E0-2280A35F85D6}" type="sibTrans" cxnId="{286AD7F6-F0B0-42B8-9E8B-EA7D595A6286}">
      <dgm:prSet/>
      <dgm:spPr/>
      <dgm:t>
        <a:bodyPr/>
        <a:lstStyle/>
        <a:p>
          <a:endParaRPr lang="en-US"/>
        </a:p>
      </dgm:t>
    </dgm:pt>
    <dgm:pt modelId="{E58710F1-7181-41FE-BDA5-9C60288713B8}">
      <dgm:prSet phldrT="[Text]" custT="1"/>
      <dgm:spPr/>
      <dgm:t>
        <a:bodyPr/>
        <a:lstStyle/>
        <a:p>
          <a:r>
            <a:rPr lang="en-US" sz="2000" dirty="0" smtClean="0"/>
            <a:t>12 month cohort [initiated Feb 2017]</a:t>
          </a:r>
          <a:endParaRPr lang="en-US" sz="2000" dirty="0"/>
        </a:p>
      </dgm:t>
    </dgm:pt>
    <dgm:pt modelId="{7F499C31-3105-4AF7-B9FC-4C28AA3540FD}" type="parTrans" cxnId="{EE56A66A-DF09-4B56-B57A-9057C00F67A4}">
      <dgm:prSet/>
      <dgm:spPr/>
      <dgm:t>
        <a:bodyPr/>
        <a:lstStyle/>
        <a:p>
          <a:endParaRPr lang="en-US"/>
        </a:p>
      </dgm:t>
    </dgm:pt>
    <dgm:pt modelId="{C552F114-44C5-4CE1-8867-15F9982C6B34}" type="sibTrans" cxnId="{EE56A66A-DF09-4B56-B57A-9057C00F67A4}">
      <dgm:prSet/>
      <dgm:spPr/>
      <dgm:t>
        <a:bodyPr/>
        <a:lstStyle/>
        <a:p>
          <a:endParaRPr lang="en-US"/>
        </a:p>
      </dgm:t>
    </dgm:pt>
    <dgm:pt modelId="{26DB2C60-CC99-40EC-8C82-D370FC4B5797}">
      <dgm:prSet phldrT="[Text]"/>
      <dgm:spPr/>
      <dgm:t>
        <a:bodyPr/>
        <a:lstStyle/>
        <a:p>
          <a:r>
            <a:rPr lang="en-US" dirty="0" smtClean="0"/>
            <a:t>Step 5: Abstracted Data</a:t>
          </a:r>
        </a:p>
      </dgm:t>
    </dgm:pt>
    <dgm:pt modelId="{0A4C699D-6899-4502-8776-E4CBF7A789FB}" type="parTrans" cxnId="{4DC023A9-CABF-4D5D-A337-2EE842FFF482}">
      <dgm:prSet/>
      <dgm:spPr/>
      <dgm:t>
        <a:bodyPr/>
        <a:lstStyle/>
        <a:p>
          <a:endParaRPr lang="en-US"/>
        </a:p>
      </dgm:t>
    </dgm:pt>
    <dgm:pt modelId="{9AE1E890-511E-408C-A3BA-0C3DF42B12C3}" type="sibTrans" cxnId="{4DC023A9-CABF-4D5D-A337-2EE842FFF482}">
      <dgm:prSet/>
      <dgm:spPr/>
      <dgm:t>
        <a:bodyPr/>
        <a:lstStyle/>
        <a:p>
          <a:endParaRPr lang="en-US"/>
        </a:p>
      </dgm:t>
    </dgm:pt>
    <dgm:pt modelId="{572DA63D-AE93-495C-85F9-920FC156679F}">
      <dgm:prSet phldrT="[Text]" custT="1"/>
      <dgm:spPr/>
      <dgm:t>
        <a:bodyPr/>
        <a:lstStyle/>
        <a:p>
          <a:r>
            <a:rPr lang="en-ZW" sz="2000" dirty="0" smtClean="0"/>
            <a:t>Excel Data abstraction form developed </a:t>
          </a:r>
          <a:endParaRPr lang="en-US" sz="2000" dirty="0"/>
        </a:p>
      </dgm:t>
    </dgm:pt>
    <dgm:pt modelId="{FA3B64B9-04EE-4CD0-A071-0A1EF9DC2375}" type="parTrans" cxnId="{E62CC2AE-2E88-49A7-A5DA-1FB274EE052E}">
      <dgm:prSet/>
      <dgm:spPr/>
      <dgm:t>
        <a:bodyPr/>
        <a:lstStyle/>
        <a:p>
          <a:endParaRPr lang="en-US"/>
        </a:p>
      </dgm:t>
    </dgm:pt>
    <dgm:pt modelId="{E12B8ABF-13A1-413B-BBBD-D1D97706B995}" type="sibTrans" cxnId="{E62CC2AE-2E88-49A7-A5DA-1FB274EE052E}">
      <dgm:prSet/>
      <dgm:spPr/>
      <dgm:t>
        <a:bodyPr/>
        <a:lstStyle/>
        <a:p>
          <a:endParaRPr lang="en-US"/>
        </a:p>
      </dgm:t>
    </dgm:pt>
    <dgm:pt modelId="{78A04D48-BA58-4108-91C1-6DBEB0F6309D}">
      <dgm:prSet phldrT="[Text]"/>
      <dgm:spPr/>
      <dgm:t>
        <a:bodyPr/>
        <a:lstStyle/>
        <a:p>
          <a:r>
            <a:rPr lang="en-US" dirty="0" smtClean="0"/>
            <a:t>Step 6 &amp; 7: Create Simple Summaries, Share and Utilize Data</a:t>
          </a:r>
        </a:p>
      </dgm:t>
    </dgm:pt>
    <dgm:pt modelId="{89B318A8-8C1E-4F72-B960-26A6A72DD784}" type="parTrans" cxnId="{FA27381C-9BBB-459F-9A23-62D1D2FC456C}">
      <dgm:prSet/>
      <dgm:spPr/>
      <dgm:t>
        <a:bodyPr/>
        <a:lstStyle/>
        <a:p>
          <a:endParaRPr lang="en-US"/>
        </a:p>
      </dgm:t>
    </dgm:pt>
    <dgm:pt modelId="{36A5AA89-7E9D-4434-A2B9-2C0754ABF6EA}" type="sibTrans" cxnId="{FA27381C-9BBB-459F-9A23-62D1D2FC456C}">
      <dgm:prSet/>
      <dgm:spPr/>
      <dgm:t>
        <a:bodyPr/>
        <a:lstStyle/>
        <a:p>
          <a:endParaRPr lang="en-US"/>
        </a:p>
      </dgm:t>
    </dgm:pt>
    <dgm:pt modelId="{B9418462-5043-4B6D-A7A9-67B3B517FCF4}">
      <dgm:prSet phldrT="[Text]"/>
      <dgm:spPr/>
      <dgm:t>
        <a:bodyPr/>
        <a:lstStyle/>
        <a:p>
          <a:r>
            <a:rPr lang="en-ZW" dirty="0" smtClean="0"/>
            <a:t>Analysis: Frequencies and proportions for districts and facility generated using Excel</a:t>
          </a:r>
          <a:endParaRPr lang="en-US" dirty="0"/>
        </a:p>
      </dgm:t>
    </dgm:pt>
    <dgm:pt modelId="{BE632C0E-6522-4BFB-AEF5-7850DD8A21D3}" type="parTrans" cxnId="{5AEFCC6B-47A1-4C2E-AD20-04647AE296F1}">
      <dgm:prSet/>
      <dgm:spPr/>
      <dgm:t>
        <a:bodyPr/>
        <a:lstStyle/>
        <a:p>
          <a:endParaRPr lang="en-US"/>
        </a:p>
      </dgm:t>
    </dgm:pt>
    <dgm:pt modelId="{5E40C62F-A9B4-4641-A141-0A40B80E09BE}" type="sibTrans" cxnId="{5AEFCC6B-47A1-4C2E-AD20-04647AE296F1}">
      <dgm:prSet/>
      <dgm:spPr/>
      <dgm:t>
        <a:bodyPr/>
        <a:lstStyle/>
        <a:p>
          <a:endParaRPr lang="en-US"/>
        </a:p>
      </dgm:t>
    </dgm:pt>
    <dgm:pt modelId="{6253722E-0B29-468C-910E-B0E40FA4432B}">
      <dgm:prSet phldrT="[Text]"/>
      <dgm:spPr/>
      <dgm:t>
        <a:bodyPr/>
        <a:lstStyle/>
        <a:p>
          <a:r>
            <a:rPr lang="en-US" dirty="0" smtClean="0"/>
            <a:t>Information shared and  discussed, used to inform scale up</a:t>
          </a:r>
          <a:endParaRPr lang="en-US" dirty="0"/>
        </a:p>
      </dgm:t>
    </dgm:pt>
    <dgm:pt modelId="{D16E9A2B-1FA8-4100-B88D-50DE36A495DA}" type="parTrans" cxnId="{9773E94F-E6E1-4ED1-B945-2E2FC66C9113}">
      <dgm:prSet/>
      <dgm:spPr/>
      <dgm:t>
        <a:bodyPr/>
        <a:lstStyle/>
        <a:p>
          <a:endParaRPr lang="en-US"/>
        </a:p>
      </dgm:t>
    </dgm:pt>
    <dgm:pt modelId="{DF33DBBC-FB74-437C-829B-C85518F37611}" type="sibTrans" cxnId="{9773E94F-E6E1-4ED1-B945-2E2FC66C9113}">
      <dgm:prSet/>
      <dgm:spPr/>
      <dgm:t>
        <a:bodyPr/>
        <a:lstStyle/>
        <a:p>
          <a:endParaRPr lang="en-US"/>
        </a:p>
      </dgm:t>
    </dgm:pt>
    <dgm:pt modelId="{6B823658-DDC9-497A-8562-5262C44F8E6F}">
      <dgm:prSet phldrT="[Text]" custT="1"/>
      <dgm:spPr/>
      <dgm:t>
        <a:bodyPr/>
        <a:lstStyle/>
        <a:p>
          <a:r>
            <a:rPr lang="en-US" sz="2000" dirty="0" smtClean="0"/>
            <a:t>24 month cohort [initiated Feb 2016]</a:t>
          </a:r>
          <a:endParaRPr lang="en-US" sz="2000" dirty="0"/>
        </a:p>
      </dgm:t>
    </dgm:pt>
    <dgm:pt modelId="{8070A6EC-6329-46AE-82CB-7C2E7BBCF84E}" type="parTrans" cxnId="{A8814837-3723-4A23-BA8F-B93B3262F8A7}">
      <dgm:prSet/>
      <dgm:spPr/>
    </dgm:pt>
    <dgm:pt modelId="{0B2AC627-C259-43F7-A1C9-145CCB6733D6}" type="sibTrans" cxnId="{A8814837-3723-4A23-BA8F-B93B3262F8A7}">
      <dgm:prSet/>
      <dgm:spPr/>
    </dgm:pt>
    <dgm:pt modelId="{3DEF14ED-B05E-4D10-9A3D-9348E7A31B9C}">
      <dgm:prSet custT="1"/>
      <dgm:spPr/>
      <dgm:t>
        <a:bodyPr/>
        <a:lstStyle/>
        <a:p>
          <a:r>
            <a:rPr lang="en-US" sz="2000" dirty="0" smtClean="0"/>
            <a:t>10 questions; </a:t>
          </a:r>
          <a:r>
            <a:rPr lang="en-ZW" sz="2000" dirty="0" smtClean="0"/>
            <a:t>Simple Yes/ No, drop down option responses</a:t>
          </a:r>
          <a:endParaRPr lang="en-US" sz="2000" dirty="0"/>
        </a:p>
      </dgm:t>
    </dgm:pt>
    <dgm:pt modelId="{6D734945-B1D8-46EA-A1B9-BA6439E56DF0}" type="parTrans" cxnId="{D15847D2-46A4-48FB-A1C8-C98B4EA051FB}">
      <dgm:prSet/>
      <dgm:spPr/>
      <dgm:t>
        <a:bodyPr/>
        <a:lstStyle/>
        <a:p>
          <a:endParaRPr lang="en-US"/>
        </a:p>
      </dgm:t>
    </dgm:pt>
    <dgm:pt modelId="{A69354BF-AA36-49BF-9AB1-A1C265DE4F28}" type="sibTrans" cxnId="{D15847D2-46A4-48FB-A1C8-C98B4EA051FB}">
      <dgm:prSet/>
      <dgm:spPr/>
      <dgm:t>
        <a:bodyPr/>
        <a:lstStyle/>
        <a:p>
          <a:endParaRPr lang="en-US"/>
        </a:p>
      </dgm:t>
    </dgm:pt>
    <dgm:pt modelId="{2255315A-4A9B-4D10-B84A-B1695D286062}">
      <dgm:prSet custT="1"/>
      <dgm:spPr/>
      <dgm:t>
        <a:bodyPr/>
        <a:lstStyle/>
        <a:p>
          <a:r>
            <a:rPr lang="en-US" sz="2000" dirty="0" smtClean="0"/>
            <a:t>4 weeks data collection, coordinated by Provincial &amp; District Focal Persons</a:t>
          </a:r>
          <a:endParaRPr lang="en-US" sz="2000" dirty="0"/>
        </a:p>
      </dgm:t>
    </dgm:pt>
    <dgm:pt modelId="{5B7E1CF4-8C5E-4993-8498-4471EF83FC8C}" type="parTrans" cxnId="{FE755784-ED28-4FA4-9314-D05DE0F1ED83}">
      <dgm:prSet/>
      <dgm:spPr/>
    </dgm:pt>
    <dgm:pt modelId="{C5C95066-26E4-4CCE-A20D-3012CBB84F38}" type="sibTrans" cxnId="{FE755784-ED28-4FA4-9314-D05DE0F1ED83}">
      <dgm:prSet/>
      <dgm:spPr/>
    </dgm:pt>
    <dgm:pt modelId="{DEF48A6A-711F-40A5-BD2C-6D7D5EFE4B11}" type="pres">
      <dgm:prSet presAssocID="{8AC75FB3-DF67-4D3F-9C20-8CF01BAEFD14}" presName="Name0" presStyleCnt="0">
        <dgm:presLayoutVars>
          <dgm:dir/>
          <dgm:animLvl val="lvl"/>
          <dgm:resizeHandles val="exact"/>
        </dgm:presLayoutVars>
      </dgm:prSet>
      <dgm:spPr/>
      <dgm:t>
        <a:bodyPr/>
        <a:lstStyle/>
        <a:p>
          <a:endParaRPr lang="en-US"/>
        </a:p>
      </dgm:t>
    </dgm:pt>
    <dgm:pt modelId="{539EC4F6-5C42-4CC2-8865-EB4FE19A812B}" type="pres">
      <dgm:prSet presAssocID="{2D640785-8F55-4679-820D-DF16CBBF93E8}" presName="linNode" presStyleCnt="0"/>
      <dgm:spPr/>
      <dgm:t>
        <a:bodyPr/>
        <a:lstStyle/>
        <a:p>
          <a:endParaRPr lang="en-US"/>
        </a:p>
      </dgm:t>
    </dgm:pt>
    <dgm:pt modelId="{4BF1DE59-DD68-4E2E-9089-D819F82021BD}" type="pres">
      <dgm:prSet presAssocID="{2D640785-8F55-4679-820D-DF16CBBF93E8}" presName="parentText" presStyleLbl="node1" presStyleIdx="0" presStyleCnt="3">
        <dgm:presLayoutVars>
          <dgm:chMax val="1"/>
          <dgm:bulletEnabled val="1"/>
        </dgm:presLayoutVars>
      </dgm:prSet>
      <dgm:spPr/>
      <dgm:t>
        <a:bodyPr/>
        <a:lstStyle/>
        <a:p>
          <a:endParaRPr lang="en-US"/>
        </a:p>
      </dgm:t>
    </dgm:pt>
    <dgm:pt modelId="{31FB809E-AA03-4FAE-9A04-C8EDD9AACF7A}" type="pres">
      <dgm:prSet presAssocID="{2D640785-8F55-4679-820D-DF16CBBF93E8}" presName="descendantText" presStyleLbl="alignAccFollowNode1" presStyleIdx="0" presStyleCnt="3">
        <dgm:presLayoutVars>
          <dgm:bulletEnabled val="1"/>
        </dgm:presLayoutVars>
      </dgm:prSet>
      <dgm:spPr/>
      <dgm:t>
        <a:bodyPr/>
        <a:lstStyle/>
        <a:p>
          <a:endParaRPr lang="en-US"/>
        </a:p>
      </dgm:t>
    </dgm:pt>
    <dgm:pt modelId="{51032CFB-AD93-4643-ACD4-4D3F8135CEEC}" type="pres">
      <dgm:prSet presAssocID="{04F2C24B-1F38-4D09-9B68-3A42FEA1D81F}" presName="sp" presStyleCnt="0"/>
      <dgm:spPr/>
      <dgm:t>
        <a:bodyPr/>
        <a:lstStyle/>
        <a:p>
          <a:endParaRPr lang="en-US"/>
        </a:p>
      </dgm:t>
    </dgm:pt>
    <dgm:pt modelId="{CA727036-DC30-4560-8E4C-70B55795ADA3}" type="pres">
      <dgm:prSet presAssocID="{26DB2C60-CC99-40EC-8C82-D370FC4B5797}" presName="linNode" presStyleCnt="0"/>
      <dgm:spPr/>
      <dgm:t>
        <a:bodyPr/>
        <a:lstStyle/>
        <a:p>
          <a:endParaRPr lang="en-US"/>
        </a:p>
      </dgm:t>
    </dgm:pt>
    <dgm:pt modelId="{4725791E-AAD9-43AC-9890-84376CD31D19}" type="pres">
      <dgm:prSet presAssocID="{26DB2C60-CC99-40EC-8C82-D370FC4B5797}" presName="parentText" presStyleLbl="node1" presStyleIdx="1" presStyleCnt="3">
        <dgm:presLayoutVars>
          <dgm:chMax val="1"/>
          <dgm:bulletEnabled val="1"/>
        </dgm:presLayoutVars>
      </dgm:prSet>
      <dgm:spPr/>
      <dgm:t>
        <a:bodyPr/>
        <a:lstStyle/>
        <a:p>
          <a:endParaRPr lang="en-US"/>
        </a:p>
      </dgm:t>
    </dgm:pt>
    <dgm:pt modelId="{F5D7E596-8F92-4F50-95D1-97871EE2F30D}" type="pres">
      <dgm:prSet presAssocID="{26DB2C60-CC99-40EC-8C82-D370FC4B5797}" presName="descendantText" presStyleLbl="alignAccFollowNode1" presStyleIdx="1" presStyleCnt="3" custScaleY="113984">
        <dgm:presLayoutVars>
          <dgm:bulletEnabled val="1"/>
        </dgm:presLayoutVars>
      </dgm:prSet>
      <dgm:spPr/>
      <dgm:t>
        <a:bodyPr/>
        <a:lstStyle/>
        <a:p>
          <a:endParaRPr lang="en-US"/>
        </a:p>
      </dgm:t>
    </dgm:pt>
    <dgm:pt modelId="{F741F5F1-44DE-46B0-B920-9F82AE1D27F8}" type="pres">
      <dgm:prSet presAssocID="{9AE1E890-511E-408C-A3BA-0C3DF42B12C3}" presName="sp" presStyleCnt="0"/>
      <dgm:spPr/>
      <dgm:t>
        <a:bodyPr/>
        <a:lstStyle/>
        <a:p>
          <a:endParaRPr lang="en-US"/>
        </a:p>
      </dgm:t>
    </dgm:pt>
    <dgm:pt modelId="{5048E050-6587-4320-B378-FD157A841F7C}" type="pres">
      <dgm:prSet presAssocID="{78A04D48-BA58-4108-91C1-6DBEB0F6309D}" presName="linNode" presStyleCnt="0"/>
      <dgm:spPr/>
      <dgm:t>
        <a:bodyPr/>
        <a:lstStyle/>
        <a:p>
          <a:endParaRPr lang="en-US"/>
        </a:p>
      </dgm:t>
    </dgm:pt>
    <dgm:pt modelId="{3E857AD5-26EB-4C00-8375-EEDF8F52A885}" type="pres">
      <dgm:prSet presAssocID="{78A04D48-BA58-4108-91C1-6DBEB0F6309D}" presName="parentText" presStyleLbl="node1" presStyleIdx="2" presStyleCnt="3">
        <dgm:presLayoutVars>
          <dgm:chMax val="1"/>
          <dgm:bulletEnabled val="1"/>
        </dgm:presLayoutVars>
      </dgm:prSet>
      <dgm:spPr/>
      <dgm:t>
        <a:bodyPr/>
        <a:lstStyle/>
        <a:p>
          <a:endParaRPr lang="en-US"/>
        </a:p>
      </dgm:t>
    </dgm:pt>
    <dgm:pt modelId="{0512AF36-AE65-4517-9547-049CEBB9A1BE}" type="pres">
      <dgm:prSet presAssocID="{78A04D48-BA58-4108-91C1-6DBEB0F6309D}" presName="descendantText" presStyleLbl="alignAccFollowNode1" presStyleIdx="2" presStyleCnt="3" custScaleY="125569">
        <dgm:presLayoutVars>
          <dgm:bulletEnabled val="1"/>
        </dgm:presLayoutVars>
      </dgm:prSet>
      <dgm:spPr/>
      <dgm:t>
        <a:bodyPr/>
        <a:lstStyle/>
        <a:p>
          <a:endParaRPr lang="en-US"/>
        </a:p>
      </dgm:t>
    </dgm:pt>
  </dgm:ptLst>
  <dgm:cxnLst>
    <dgm:cxn modelId="{949046E9-6EB0-4D52-BFAD-7E1F388D512C}" srcId="{8AC75FB3-DF67-4D3F-9C20-8CF01BAEFD14}" destId="{2D640785-8F55-4679-820D-DF16CBBF93E8}" srcOrd="0" destOrd="0" parTransId="{3F5FA367-4EDE-46AF-8D7F-BF9D9B684061}" sibTransId="{04F2C24B-1F38-4D09-9B68-3A42FEA1D81F}"/>
    <dgm:cxn modelId="{24681D68-E912-4660-86AD-81F40395F3E0}" type="presOf" srcId="{E58710F1-7181-41FE-BDA5-9C60288713B8}" destId="{31FB809E-AA03-4FAE-9A04-C8EDD9AACF7A}" srcOrd="0" destOrd="2" presId="urn:microsoft.com/office/officeart/2005/8/layout/vList5"/>
    <dgm:cxn modelId="{286AD7F6-F0B0-42B8-9E8B-EA7D595A6286}" srcId="{2D640785-8F55-4679-820D-DF16CBBF93E8}" destId="{880A943E-AF1A-4C35-B624-14AF5744603B}" srcOrd="0" destOrd="0" parTransId="{78CB4E22-C914-49A3-9B54-C861B68EBAA2}" sibTransId="{7CE6C812-D809-4C83-82E0-2280A35F85D6}"/>
    <dgm:cxn modelId="{28B4817A-1DA2-4895-B110-76075C387562}" type="presOf" srcId="{78A04D48-BA58-4108-91C1-6DBEB0F6309D}" destId="{3E857AD5-26EB-4C00-8375-EEDF8F52A885}" srcOrd="0" destOrd="0" presId="urn:microsoft.com/office/officeart/2005/8/layout/vList5"/>
    <dgm:cxn modelId="{FA27381C-9BBB-459F-9A23-62D1D2FC456C}" srcId="{8AC75FB3-DF67-4D3F-9C20-8CF01BAEFD14}" destId="{78A04D48-BA58-4108-91C1-6DBEB0F6309D}" srcOrd="2" destOrd="0" parTransId="{89B318A8-8C1E-4F72-B960-26A6A72DD784}" sibTransId="{36A5AA89-7E9D-4434-A2B9-2C0754ABF6EA}"/>
    <dgm:cxn modelId="{F64D383C-576C-4B41-928A-A09DFAD3E873}" type="presOf" srcId="{8AC75FB3-DF67-4D3F-9C20-8CF01BAEFD14}" destId="{DEF48A6A-711F-40A5-BD2C-6D7D5EFE4B11}" srcOrd="0" destOrd="0" presId="urn:microsoft.com/office/officeart/2005/8/layout/vList5"/>
    <dgm:cxn modelId="{AD60212F-CE71-4F4B-8B76-BE42E24BCADE}" type="presOf" srcId="{3DEF14ED-B05E-4D10-9A3D-9348E7A31B9C}" destId="{F5D7E596-8F92-4F50-95D1-97871EE2F30D}" srcOrd="0" destOrd="1" presId="urn:microsoft.com/office/officeart/2005/8/layout/vList5"/>
    <dgm:cxn modelId="{4972033D-B50A-40B7-B42F-35DC6FD42A9F}" type="presOf" srcId="{6B823658-DDC9-497A-8562-5262C44F8E6F}" destId="{31FB809E-AA03-4FAE-9A04-C8EDD9AACF7A}" srcOrd="0" destOrd="1" presId="urn:microsoft.com/office/officeart/2005/8/layout/vList5"/>
    <dgm:cxn modelId="{E62CC2AE-2E88-49A7-A5DA-1FB274EE052E}" srcId="{26DB2C60-CC99-40EC-8C82-D370FC4B5797}" destId="{572DA63D-AE93-495C-85F9-920FC156679F}" srcOrd="0" destOrd="0" parTransId="{FA3B64B9-04EE-4CD0-A071-0A1EF9DC2375}" sibTransId="{E12B8ABF-13A1-413B-BBBD-D1D97706B995}"/>
    <dgm:cxn modelId="{C57FED8B-AD5C-43AF-9724-C70BF275B6C6}" type="presOf" srcId="{B9418462-5043-4B6D-A7A9-67B3B517FCF4}" destId="{0512AF36-AE65-4517-9547-049CEBB9A1BE}" srcOrd="0" destOrd="0" presId="urn:microsoft.com/office/officeart/2005/8/layout/vList5"/>
    <dgm:cxn modelId="{EE56A66A-DF09-4B56-B57A-9057C00F67A4}" srcId="{2D640785-8F55-4679-820D-DF16CBBF93E8}" destId="{E58710F1-7181-41FE-BDA5-9C60288713B8}" srcOrd="2" destOrd="0" parTransId="{7F499C31-3105-4AF7-B9FC-4C28AA3540FD}" sibTransId="{C552F114-44C5-4CE1-8867-15F9982C6B34}"/>
    <dgm:cxn modelId="{5AEFCC6B-47A1-4C2E-AD20-04647AE296F1}" srcId="{78A04D48-BA58-4108-91C1-6DBEB0F6309D}" destId="{B9418462-5043-4B6D-A7A9-67B3B517FCF4}" srcOrd="0" destOrd="0" parTransId="{BE632C0E-6522-4BFB-AEF5-7850DD8A21D3}" sibTransId="{5E40C62F-A9B4-4641-A141-0A40B80E09BE}"/>
    <dgm:cxn modelId="{23E044E8-8780-4330-A7D3-183463E5AC6F}" type="presOf" srcId="{880A943E-AF1A-4C35-B624-14AF5744603B}" destId="{31FB809E-AA03-4FAE-9A04-C8EDD9AACF7A}" srcOrd="0" destOrd="0" presId="urn:microsoft.com/office/officeart/2005/8/layout/vList5"/>
    <dgm:cxn modelId="{9773E94F-E6E1-4ED1-B945-2E2FC66C9113}" srcId="{78A04D48-BA58-4108-91C1-6DBEB0F6309D}" destId="{6253722E-0B29-468C-910E-B0E40FA4432B}" srcOrd="1" destOrd="0" parTransId="{D16E9A2B-1FA8-4100-B88D-50DE36A495DA}" sibTransId="{DF33DBBC-FB74-437C-829B-C85518F37611}"/>
    <dgm:cxn modelId="{FE755784-ED28-4FA4-9314-D05DE0F1ED83}" srcId="{26DB2C60-CC99-40EC-8C82-D370FC4B5797}" destId="{2255315A-4A9B-4D10-B84A-B1695D286062}" srcOrd="2" destOrd="0" parTransId="{5B7E1CF4-8C5E-4993-8498-4471EF83FC8C}" sibTransId="{C5C95066-26E4-4CCE-A20D-3012CBB84F38}"/>
    <dgm:cxn modelId="{A8814837-3723-4A23-BA8F-B93B3262F8A7}" srcId="{2D640785-8F55-4679-820D-DF16CBBF93E8}" destId="{6B823658-DDC9-497A-8562-5262C44F8E6F}" srcOrd="1" destOrd="0" parTransId="{8070A6EC-6329-46AE-82CB-7C2E7BBCF84E}" sibTransId="{0B2AC627-C259-43F7-A1C9-145CCB6733D6}"/>
    <dgm:cxn modelId="{4DC023A9-CABF-4D5D-A337-2EE842FFF482}" srcId="{8AC75FB3-DF67-4D3F-9C20-8CF01BAEFD14}" destId="{26DB2C60-CC99-40EC-8C82-D370FC4B5797}" srcOrd="1" destOrd="0" parTransId="{0A4C699D-6899-4502-8776-E4CBF7A789FB}" sibTransId="{9AE1E890-511E-408C-A3BA-0C3DF42B12C3}"/>
    <dgm:cxn modelId="{6D3F48C7-3D5A-41B3-A361-4A2A887871B2}" type="presOf" srcId="{2255315A-4A9B-4D10-B84A-B1695D286062}" destId="{F5D7E596-8F92-4F50-95D1-97871EE2F30D}" srcOrd="0" destOrd="2" presId="urn:microsoft.com/office/officeart/2005/8/layout/vList5"/>
    <dgm:cxn modelId="{D15847D2-46A4-48FB-A1C8-C98B4EA051FB}" srcId="{26DB2C60-CC99-40EC-8C82-D370FC4B5797}" destId="{3DEF14ED-B05E-4D10-9A3D-9348E7A31B9C}" srcOrd="1" destOrd="0" parTransId="{6D734945-B1D8-46EA-A1B9-BA6439E56DF0}" sibTransId="{A69354BF-AA36-49BF-9AB1-A1C265DE4F28}"/>
    <dgm:cxn modelId="{DFE1DB1D-577D-44A1-87F5-5B3C6F8D3761}" type="presOf" srcId="{2D640785-8F55-4679-820D-DF16CBBF93E8}" destId="{4BF1DE59-DD68-4E2E-9089-D819F82021BD}" srcOrd="0" destOrd="0" presId="urn:microsoft.com/office/officeart/2005/8/layout/vList5"/>
    <dgm:cxn modelId="{80A4A90F-F441-4C92-992D-9723AC245038}" type="presOf" srcId="{6253722E-0B29-468C-910E-B0E40FA4432B}" destId="{0512AF36-AE65-4517-9547-049CEBB9A1BE}" srcOrd="0" destOrd="1" presId="urn:microsoft.com/office/officeart/2005/8/layout/vList5"/>
    <dgm:cxn modelId="{9C4AC811-509E-472B-8223-B9F0A61C5A9A}" type="presOf" srcId="{26DB2C60-CC99-40EC-8C82-D370FC4B5797}" destId="{4725791E-AAD9-43AC-9890-84376CD31D19}" srcOrd="0" destOrd="0" presId="urn:microsoft.com/office/officeart/2005/8/layout/vList5"/>
    <dgm:cxn modelId="{BD05B98D-D767-428C-AB04-CE93A201872E}" type="presOf" srcId="{572DA63D-AE93-495C-85F9-920FC156679F}" destId="{F5D7E596-8F92-4F50-95D1-97871EE2F30D}" srcOrd="0" destOrd="0" presId="urn:microsoft.com/office/officeart/2005/8/layout/vList5"/>
    <dgm:cxn modelId="{2DC65416-41E0-4796-BF78-D03C4D93AB19}" type="presParOf" srcId="{DEF48A6A-711F-40A5-BD2C-6D7D5EFE4B11}" destId="{539EC4F6-5C42-4CC2-8865-EB4FE19A812B}" srcOrd="0" destOrd="0" presId="urn:microsoft.com/office/officeart/2005/8/layout/vList5"/>
    <dgm:cxn modelId="{5621A1F7-405B-4013-8744-E0E750B25F5D}" type="presParOf" srcId="{539EC4F6-5C42-4CC2-8865-EB4FE19A812B}" destId="{4BF1DE59-DD68-4E2E-9089-D819F82021BD}" srcOrd="0" destOrd="0" presId="urn:microsoft.com/office/officeart/2005/8/layout/vList5"/>
    <dgm:cxn modelId="{7E1B66CA-AE84-42A2-A817-57080DA406A4}" type="presParOf" srcId="{539EC4F6-5C42-4CC2-8865-EB4FE19A812B}" destId="{31FB809E-AA03-4FAE-9A04-C8EDD9AACF7A}" srcOrd="1" destOrd="0" presId="urn:microsoft.com/office/officeart/2005/8/layout/vList5"/>
    <dgm:cxn modelId="{9AA1AEB3-1648-4E98-9021-A35C38FC2A32}" type="presParOf" srcId="{DEF48A6A-711F-40A5-BD2C-6D7D5EFE4B11}" destId="{51032CFB-AD93-4643-ACD4-4D3F8135CEEC}" srcOrd="1" destOrd="0" presId="urn:microsoft.com/office/officeart/2005/8/layout/vList5"/>
    <dgm:cxn modelId="{67C34026-E1EF-4C61-9385-18263EF13DA3}" type="presParOf" srcId="{DEF48A6A-711F-40A5-BD2C-6D7D5EFE4B11}" destId="{CA727036-DC30-4560-8E4C-70B55795ADA3}" srcOrd="2" destOrd="0" presId="urn:microsoft.com/office/officeart/2005/8/layout/vList5"/>
    <dgm:cxn modelId="{8D99EDAC-FA4E-4EC1-A9BF-E3416E563729}" type="presParOf" srcId="{CA727036-DC30-4560-8E4C-70B55795ADA3}" destId="{4725791E-AAD9-43AC-9890-84376CD31D19}" srcOrd="0" destOrd="0" presId="urn:microsoft.com/office/officeart/2005/8/layout/vList5"/>
    <dgm:cxn modelId="{7EB54D03-930D-41F5-BBD7-B30A0222674A}" type="presParOf" srcId="{CA727036-DC30-4560-8E4C-70B55795ADA3}" destId="{F5D7E596-8F92-4F50-95D1-97871EE2F30D}" srcOrd="1" destOrd="0" presId="urn:microsoft.com/office/officeart/2005/8/layout/vList5"/>
    <dgm:cxn modelId="{50FC6D97-AA11-4ED0-9221-82D4254D0F72}" type="presParOf" srcId="{DEF48A6A-711F-40A5-BD2C-6D7D5EFE4B11}" destId="{F741F5F1-44DE-46B0-B920-9F82AE1D27F8}" srcOrd="3" destOrd="0" presId="urn:microsoft.com/office/officeart/2005/8/layout/vList5"/>
    <dgm:cxn modelId="{3325DAC5-AAA9-429D-BD19-3DF25AFCE032}" type="presParOf" srcId="{DEF48A6A-711F-40A5-BD2C-6D7D5EFE4B11}" destId="{5048E050-6587-4320-B378-FD157A841F7C}" srcOrd="4" destOrd="0" presId="urn:microsoft.com/office/officeart/2005/8/layout/vList5"/>
    <dgm:cxn modelId="{43B1BCC2-752A-4C61-BE41-5E7CE89E1ED9}" type="presParOf" srcId="{5048E050-6587-4320-B378-FD157A841F7C}" destId="{3E857AD5-26EB-4C00-8375-EEDF8F52A885}" srcOrd="0" destOrd="0" presId="urn:microsoft.com/office/officeart/2005/8/layout/vList5"/>
    <dgm:cxn modelId="{F0D01FA2-51DC-4379-801C-DBA9E5290A04}" type="presParOf" srcId="{5048E050-6587-4320-B378-FD157A841F7C}" destId="{0512AF36-AE65-4517-9547-049CEBB9A1B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2E346D-BC0E-4CE3-A86C-676F67D7EFB6}"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3CBFC251-3189-40F7-92F3-A786316804C0}">
      <dgm:prSet phldrT="[Text]"/>
      <dgm:spPr/>
      <dgm:t>
        <a:bodyPr/>
        <a:lstStyle/>
        <a:p>
          <a:r>
            <a:rPr lang="en-US" dirty="0" smtClean="0"/>
            <a:t>Integrated review meetings helped to leverage in-country resources; reaching wider audiences; helped to enhance program ownership; and fostered integrated DSD activities within broader HIV work plans</a:t>
          </a:r>
          <a:endParaRPr lang="en-US" dirty="0"/>
        </a:p>
      </dgm:t>
    </dgm:pt>
    <dgm:pt modelId="{DEA2CABA-C04A-4018-B169-95B5894D4655}" type="parTrans" cxnId="{3B804EC5-32EE-4C28-A2E6-3EBE3959CFA3}">
      <dgm:prSet/>
      <dgm:spPr/>
      <dgm:t>
        <a:bodyPr/>
        <a:lstStyle/>
        <a:p>
          <a:endParaRPr lang="en-US"/>
        </a:p>
      </dgm:t>
    </dgm:pt>
    <dgm:pt modelId="{28F920BE-F258-4A4D-891D-08CB56320EDA}" type="sibTrans" cxnId="{3B804EC5-32EE-4C28-A2E6-3EBE3959CFA3}">
      <dgm:prSet/>
      <dgm:spPr/>
      <dgm:t>
        <a:bodyPr/>
        <a:lstStyle/>
        <a:p>
          <a:endParaRPr lang="en-US"/>
        </a:p>
      </dgm:t>
    </dgm:pt>
    <dgm:pt modelId="{AB24F400-6533-40C5-849E-72536754EF7C}">
      <dgm:prSet phldrT="[Text]"/>
      <dgm:spPr/>
      <dgm:t>
        <a:bodyPr/>
        <a:lstStyle/>
        <a:p>
          <a:r>
            <a:rPr lang="en-US" dirty="0" smtClean="0"/>
            <a:t>Sharing of practical implementation strategies and challenges among peers from similar settings helped to stimulate action towards scale up of DSDMs</a:t>
          </a:r>
          <a:endParaRPr lang="en-US" dirty="0"/>
        </a:p>
      </dgm:t>
    </dgm:pt>
    <dgm:pt modelId="{97F36C27-E8D0-4960-B4F6-F31FBF98609C}" type="parTrans" cxnId="{F36F5E45-6950-4BCE-88ED-BEF97B52AB59}">
      <dgm:prSet/>
      <dgm:spPr/>
      <dgm:t>
        <a:bodyPr/>
        <a:lstStyle/>
        <a:p>
          <a:endParaRPr lang="en-US"/>
        </a:p>
      </dgm:t>
    </dgm:pt>
    <dgm:pt modelId="{EC01A476-47D3-416B-90BD-E93E4BC8699B}" type="sibTrans" cxnId="{F36F5E45-6950-4BCE-88ED-BEF97B52AB59}">
      <dgm:prSet/>
      <dgm:spPr/>
      <dgm:t>
        <a:bodyPr/>
        <a:lstStyle/>
        <a:p>
          <a:endParaRPr lang="en-US"/>
        </a:p>
      </dgm:t>
    </dgm:pt>
    <dgm:pt modelId="{5516A40B-7941-4EA5-9E70-4BCD0AC3CA52}">
      <dgm:prSet/>
      <dgm:spPr/>
      <dgm:t>
        <a:bodyPr/>
        <a:lstStyle/>
        <a:p>
          <a:r>
            <a:rPr lang="en-ZW" dirty="0" smtClean="0"/>
            <a:t>Simple data collection tools and analyses can be used to develop capacity and interest for data utilization and track progress on DSD implementation while robust M and E systems are being set up</a:t>
          </a:r>
        </a:p>
      </dgm:t>
    </dgm:pt>
    <dgm:pt modelId="{474B565C-9406-461A-9833-23090858828F}" type="parTrans" cxnId="{82B4F6FE-CC63-423C-B6D3-2AB92F42246A}">
      <dgm:prSet/>
      <dgm:spPr/>
      <dgm:t>
        <a:bodyPr/>
        <a:lstStyle/>
        <a:p>
          <a:endParaRPr lang="en-US"/>
        </a:p>
      </dgm:t>
    </dgm:pt>
    <dgm:pt modelId="{D4FC3396-9EAA-4A62-987B-D2B4246A8D72}" type="sibTrans" cxnId="{82B4F6FE-CC63-423C-B6D3-2AB92F42246A}">
      <dgm:prSet/>
      <dgm:spPr/>
      <dgm:t>
        <a:bodyPr/>
        <a:lstStyle/>
        <a:p>
          <a:endParaRPr lang="en-US"/>
        </a:p>
      </dgm:t>
    </dgm:pt>
    <dgm:pt modelId="{AB74D515-F88E-43F0-A7C8-E1174276834C}">
      <dgm:prSet phldrT="[Text]"/>
      <dgm:spPr/>
      <dgm:t>
        <a:bodyPr/>
        <a:lstStyle/>
        <a:p>
          <a:r>
            <a:rPr lang="en-US" dirty="0" smtClean="0"/>
            <a:t>Stand-alone provincial review meeting provided more focused discussions and ample time for review of DSD implementation by district; however, may not be sustainable for scale up</a:t>
          </a:r>
          <a:endParaRPr lang="en-US" dirty="0"/>
        </a:p>
      </dgm:t>
    </dgm:pt>
    <dgm:pt modelId="{BBF7211F-81A7-4468-A2E6-DC818DA90CE0}" type="parTrans" cxnId="{CA94578C-3BE7-4AC7-A8F1-900D7158C285}">
      <dgm:prSet/>
      <dgm:spPr/>
    </dgm:pt>
    <dgm:pt modelId="{F3CEEAC9-0BD4-4695-A82B-A5A6EEB4CE6B}" type="sibTrans" cxnId="{CA94578C-3BE7-4AC7-A8F1-900D7158C285}">
      <dgm:prSet/>
      <dgm:spPr/>
    </dgm:pt>
    <dgm:pt modelId="{707A60D5-3CC6-4F07-A305-60DF17DC4F85}" type="pres">
      <dgm:prSet presAssocID="{2E2E346D-BC0E-4CE3-A86C-676F67D7EFB6}" presName="vert0" presStyleCnt="0">
        <dgm:presLayoutVars>
          <dgm:dir/>
          <dgm:animOne val="branch"/>
          <dgm:animLvl val="lvl"/>
        </dgm:presLayoutVars>
      </dgm:prSet>
      <dgm:spPr/>
      <dgm:t>
        <a:bodyPr/>
        <a:lstStyle/>
        <a:p>
          <a:endParaRPr lang="en-US"/>
        </a:p>
      </dgm:t>
    </dgm:pt>
    <dgm:pt modelId="{74241245-6E7E-437D-8AA3-7D2C5357B512}" type="pres">
      <dgm:prSet presAssocID="{3CBFC251-3189-40F7-92F3-A786316804C0}" presName="thickLine" presStyleLbl="alignNode1" presStyleIdx="0" presStyleCnt="4"/>
      <dgm:spPr/>
    </dgm:pt>
    <dgm:pt modelId="{1E4E81BA-681F-493E-BFB3-6CE8F0F0EB04}" type="pres">
      <dgm:prSet presAssocID="{3CBFC251-3189-40F7-92F3-A786316804C0}" presName="horz1" presStyleCnt="0"/>
      <dgm:spPr/>
    </dgm:pt>
    <dgm:pt modelId="{1DE36B38-4589-4E3E-AC06-29A250A98487}" type="pres">
      <dgm:prSet presAssocID="{3CBFC251-3189-40F7-92F3-A786316804C0}" presName="tx1" presStyleLbl="revTx" presStyleIdx="0" presStyleCnt="4"/>
      <dgm:spPr/>
      <dgm:t>
        <a:bodyPr/>
        <a:lstStyle/>
        <a:p>
          <a:endParaRPr lang="en-US"/>
        </a:p>
      </dgm:t>
    </dgm:pt>
    <dgm:pt modelId="{1375214A-4FF4-4088-A69D-F22E00285346}" type="pres">
      <dgm:prSet presAssocID="{3CBFC251-3189-40F7-92F3-A786316804C0}" presName="vert1" presStyleCnt="0"/>
      <dgm:spPr/>
    </dgm:pt>
    <dgm:pt modelId="{35AA1766-FEC2-44DA-BA1B-935CCDE615C3}" type="pres">
      <dgm:prSet presAssocID="{AB24F400-6533-40C5-849E-72536754EF7C}" presName="thickLine" presStyleLbl="alignNode1" presStyleIdx="1" presStyleCnt="4"/>
      <dgm:spPr/>
    </dgm:pt>
    <dgm:pt modelId="{15BEC146-D2BD-416D-A7E3-9ADB917FDE58}" type="pres">
      <dgm:prSet presAssocID="{AB24F400-6533-40C5-849E-72536754EF7C}" presName="horz1" presStyleCnt="0"/>
      <dgm:spPr/>
    </dgm:pt>
    <dgm:pt modelId="{E3F7ED2A-1CC5-4216-9B81-90EF4ED891FA}" type="pres">
      <dgm:prSet presAssocID="{AB24F400-6533-40C5-849E-72536754EF7C}" presName="tx1" presStyleLbl="revTx" presStyleIdx="1" presStyleCnt="4"/>
      <dgm:spPr/>
      <dgm:t>
        <a:bodyPr/>
        <a:lstStyle/>
        <a:p>
          <a:endParaRPr lang="en-US"/>
        </a:p>
      </dgm:t>
    </dgm:pt>
    <dgm:pt modelId="{299923CA-DDA1-46CE-B24B-A3EF2212F5CC}" type="pres">
      <dgm:prSet presAssocID="{AB24F400-6533-40C5-849E-72536754EF7C}" presName="vert1" presStyleCnt="0"/>
      <dgm:spPr/>
    </dgm:pt>
    <dgm:pt modelId="{8C2D1F76-A5DD-46C1-9A4B-6CEE25E38371}" type="pres">
      <dgm:prSet presAssocID="{AB74D515-F88E-43F0-A7C8-E1174276834C}" presName="thickLine" presStyleLbl="alignNode1" presStyleIdx="2" presStyleCnt="4"/>
      <dgm:spPr/>
    </dgm:pt>
    <dgm:pt modelId="{4DCFDBEE-3E3E-4556-89C0-7578C3E6AB25}" type="pres">
      <dgm:prSet presAssocID="{AB74D515-F88E-43F0-A7C8-E1174276834C}" presName="horz1" presStyleCnt="0"/>
      <dgm:spPr/>
    </dgm:pt>
    <dgm:pt modelId="{AE531F88-5310-45A8-BC90-42DBA6469EDE}" type="pres">
      <dgm:prSet presAssocID="{AB74D515-F88E-43F0-A7C8-E1174276834C}" presName="tx1" presStyleLbl="revTx" presStyleIdx="2" presStyleCnt="4"/>
      <dgm:spPr/>
      <dgm:t>
        <a:bodyPr/>
        <a:lstStyle/>
        <a:p>
          <a:endParaRPr lang="en-US"/>
        </a:p>
      </dgm:t>
    </dgm:pt>
    <dgm:pt modelId="{4A127E9A-6FC5-4CA0-A920-576DE43945A5}" type="pres">
      <dgm:prSet presAssocID="{AB74D515-F88E-43F0-A7C8-E1174276834C}" presName="vert1" presStyleCnt="0"/>
      <dgm:spPr/>
    </dgm:pt>
    <dgm:pt modelId="{15B77F2B-86E3-4EC0-8818-10FE4DA2E7B3}" type="pres">
      <dgm:prSet presAssocID="{5516A40B-7941-4EA5-9E70-4BCD0AC3CA52}" presName="thickLine" presStyleLbl="alignNode1" presStyleIdx="3" presStyleCnt="4"/>
      <dgm:spPr/>
    </dgm:pt>
    <dgm:pt modelId="{19D3233E-31C7-4142-80F1-8C3B743D4A48}" type="pres">
      <dgm:prSet presAssocID="{5516A40B-7941-4EA5-9E70-4BCD0AC3CA52}" presName="horz1" presStyleCnt="0"/>
      <dgm:spPr/>
    </dgm:pt>
    <dgm:pt modelId="{4437E253-6EFF-42E8-9741-8B38670D88ED}" type="pres">
      <dgm:prSet presAssocID="{5516A40B-7941-4EA5-9E70-4BCD0AC3CA52}" presName="tx1" presStyleLbl="revTx" presStyleIdx="3" presStyleCnt="4"/>
      <dgm:spPr/>
      <dgm:t>
        <a:bodyPr/>
        <a:lstStyle/>
        <a:p>
          <a:endParaRPr lang="en-US"/>
        </a:p>
      </dgm:t>
    </dgm:pt>
    <dgm:pt modelId="{1762F03B-D76C-4555-B15D-35AA0B670645}" type="pres">
      <dgm:prSet presAssocID="{5516A40B-7941-4EA5-9E70-4BCD0AC3CA52}" presName="vert1" presStyleCnt="0"/>
      <dgm:spPr/>
    </dgm:pt>
  </dgm:ptLst>
  <dgm:cxnLst>
    <dgm:cxn modelId="{82B4F6FE-CC63-423C-B6D3-2AB92F42246A}" srcId="{2E2E346D-BC0E-4CE3-A86C-676F67D7EFB6}" destId="{5516A40B-7941-4EA5-9E70-4BCD0AC3CA52}" srcOrd="3" destOrd="0" parTransId="{474B565C-9406-461A-9833-23090858828F}" sibTransId="{D4FC3396-9EAA-4A62-987B-D2B4246A8D72}"/>
    <dgm:cxn modelId="{96FCB14A-68DF-4F26-BCEE-C9470D0E7FDE}" type="presOf" srcId="{3CBFC251-3189-40F7-92F3-A786316804C0}" destId="{1DE36B38-4589-4E3E-AC06-29A250A98487}" srcOrd="0" destOrd="0" presId="urn:microsoft.com/office/officeart/2008/layout/LinedList"/>
    <dgm:cxn modelId="{F36F5E45-6950-4BCE-88ED-BEF97B52AB59}" srcId="{2E2E346D-BC0E-4CE3-A86C-676F67D7EFB6}" destId="{AB24F400-6533-40C5-849E-72536754EF7C}" srcOrd="1" destOrd="0" parTransId="{97F36C27-E8D0-4960-B4F6-F31FBF98609C}" sibTransId="{EC01A476-47D3-416B-90BD-E93E4BC8699B}"/>
    <dgm:cxn modelId="{CA94578C-3BE7-4AC7-A8F1-900D7158C285}" srcId="{2E2E346D-BC0E-4CE3-A86C-676F67D7EFB6}" destId="{AB74D515-F88E-43F0-A7C8-E1174276834C}" srcOrd="2" destOrd="0" parTransId="{BBF7211F-81A7-4468-A2E6-DC818DA90CE0}" sibTransId="{F3CEEAC9-0BD4-4695-A82B-A5A6EEB4CE6B}"/>
    <dgm:cxn modelId="{814D2EEB-01A5-474C-AA4D-A1F1CB9111D6}" type="presOf" srcId="{5516A40B-7941-4EA5-9E70-4BCD0AC3CA52}" destId="{4437E253-6EFF-42E8-9741-8B38670D88ED}" srcOrd="0" destOrd="0" presId="urn:microsoft.com/office/officeart/2008/layout/LinedList"/>
    <dgm:cxn modelId="{28BC42F3-F2E0-445D-9B50-1D9620474D89}" type="presOf" srcId="{AB24F400-6533-40C5-849E-72536754EF7C}" destId="{E3F7ED2A-1CC5-4216-9B81-90EF4ED891FA}" srcOrd="0" destOrd="0" presId="urn:microsoft.com/office/officeart/2008/layout/LinedList"/>
    <dgm:cxn modelId="{8BD150CF-AC51-4C36-B1F7-04A0DD16BDDD}" type="presOf" srcId="{2E2E346D-BC0E-4CE3-A86C-676F67D7EFB6}" destId="{707A60D5-3CC6-4F07-A305-60DF17DC4F85}" srcOrd="0" destOrd="0" presId="urn:microsoft.com/office/officeart/2008/layout/LinedList"/>
    <dgm:cxn modelId="{8061431A-4D74-4E73-A9E3-077048725709}" type="presOf" srcId="{AB74D515-F88E-43F0-A7C8-E1174276834C}" destId="{AE531F88-5310-45A8-BC90-42DBA6469EDE}" srcOrd="0" destOrd="0" presId="urn:microsoft.com/office/officeart/2008/layout/LinedList"/>
    <dgm:cxn modelId="{3B804EC5-32EE-4C28-A2E6-3EBE3959CFA3}" srcId="{2E2E346D-BC0E-4CE3-A86C-676F67D7EFB6}" destId="{3CBFC251-3189-40F7-92F3-A786316804C0}" srcOrd="0" destOrd="0" parTransId="{DEA2CABA-C04A-4018-B169-95B5894D4655}" sibTransId="{28F920BE-F258-4A4D-891D-08CB56320EDA}"/>
    <dgm:cxn modelId="{A7304E4E-156A-41C0-83D8-DCEAC4DE5C21}" type="presParOf" srcId="{707A60D5-3CC6-4F07-A305-60DF17DC4F85}" destId="{74241245-6E7E-437D-8AA3-7D2C5357B512}" srcOrd="0" destOrd="0" presId="urn:microsoft.com/office/officeart/2008/layout/LinedList"/>
    <dgm:cxn modelId="{232BBBD5-D67D-4ED3-AD99-8473846F1665}" type="presParOf" srcId="{707A60D5-3CC6-4F07-A305-60DF17DC4F85}" destId="{1E4E81BA-681F-493E-BFB3-6CE8F0F0EB04}" srcOrd="1" destOrd="0" presId="urn:microsoft.com/office/officeart/2008/layout/LinedList"/>
    <dgm:cxn modelId="{07155C0B-7672-49AC-998D-9AC8E90CC194}" type="presParOf" srcId="{1E4E81BA-681F-493E-BFB3-6CE8F0F0EB04}" destId="{1DE36B38-4589-4E3E-AC06-29A250A98487}" srcOrd="0" destOrd="0" presId="urn:microsoft.com/office/officeart/2008/layout/LinedList"/>
    <dgm:cxn modelId="{FAD6D01F-AEBC-4165-AD1B-9D5CA78847B4}" type="presParOf" srcId="{1E4E81BA-681F-493E-BFB3-6CE8F0F0EB04}" destId="{1375214A-4FF4-4088-A69D-F22E00285346}" srcOrd="1" destOrd="0" presId="urn:microsoft.com/office/officeart/2008/layout/LinedList"/>
    <dgm:cxn modelId="{EE1E5015-D0EC-45E2-BAEA-58365AF334D2}" type="presParOf" srcId="{707A60D5-3CC6-4F07-A305-60DF17DC4F85}" destId="{35AA1766-FEC2-44DA-BA1B-935CCDE615C3}" srcOrd="2" destOrd="0" presId="urn:microsoft.com/office/officeart/2008/layout/LinedList"/>
    <dgm:cxn modelId="{A4444434-D8FA-4D39-ABCF-EEF6F2B23BFF}" type="presParOf" srcId="{707A60D5-3CC6-4F07-A305-60DF17DC4F85}" destId="{15BEC146-D2BD-416D-A7E3-9ADB917FDE58}" srcOrd="3" destOrd="0" presId="urn:microsoft.com/office/officeart/2008/layout/LinedList"/>
    <dgm:cxn modelId="{C68DA4E9-192A-4357-877B-D5780DE4FC14}" type="presParOf" srcId="{15BEC146-D2BD-416D-A7E3-9ADB917FDE58}" destId="{E3F7ED2A-1CC5-4216-9B81-90EF4ED891FA}" srcOrd="0" destOrd="0" presId="urn:microsoft.com/office/officeart/2008/layout/LinedList"/>
    <dgm:cxn modelId="{76C01577-5FC8-4ECB-8020-5CBB48EA72C7}" type="presParOf" srcId="{15BEC146-D2BD-416D-A7E3-9ADB917FDE58}" destId="{299923CA-DDA1-46CE-B24B-A3EF2212F5CC}" srcOrd="1" destOrd="0" presId="urn:microsoft.com/office/officeart/2008/layout/LinedList"/>
    <dgm:cxn modelId="{69206881-B5E2-477A-BA05-653539B014CF}" type="presParOf" srcId="{707A60D5-3CC6-4F07-A305-60DF17DC4F85}" destId="{8C2D1F76-A5DD-46C1-9A4B-6CEE25E38371}" srcOrd="4" destOrd="0" presId="urn:microsoft.com/office/officeart/2008/layout/LinedList"/>
    <dgm:cxn modelId="{1C7357D0-3C3F-4665-9558-1961F1FDC9D8}" type="presParOf" srcId="{707A60D5-3CC6-4F07-A305-60DF17DC4F85}" destId="{4DCFDBEE-3E3E-4556-89C0-7578C3E6AB25}" srcOrd="5" destOrd="0" presId="urn:microsoft.com/office/officeart/2008/layout/LinedList"/>
    <dgm:cxn modelId="{E93B51A2-A931-49A5-8E87-EB9A548296FC}" type="presParOf" srcId="{4DCFDBEE-3E3E-4556-89C0-7578C3E6AB25}" destId="{AE531F88-5310-45A8-BC90-42DBA6469EDE}" srcOrd="0" destOrd="0" presId="urn:microsoft.com/office/officeart/2008/layout/LinedList"/>
    <dgm:cxn modelId="{636F60BF-A910-4951-8EC1-8790A4F4DECE}" type="presParOf" srcId="{4DCFDBEE-3E3E-4556-89C0-7578C3E6AB25}" destId="{4A127E9A-6FC5-4CA0-A920-576DE43945A5}" srcOrd="1" destOrd="0" presId="urn:microsoft.com/office/officeart/2008/layout/LinedList"/>
    <dgm:cxn modelId="{68D4683A-5729-43D9-A30F-A6F28C537AFB}" type="presParOf" srcId="{707A60D5-3CC6-4F07-A305-60DF17DC4F85}" destId="{15B77F2B-86E3-4EC0-8818-10FE4DA2E7B3}" srcOrd="6" destOrd="0" presId="urn:microsoft.com/office/officeart/2008/layout/LinedList"/>
    <dgm:cxn modelId="{6BA11679-24AD-4777-AC0C-30D0F9E83400}" type="presParOf" srcId="{707A60D5-3CC6-4F07-A305-60DF17DC4F85}" destId="{19D3233E-31C7-4142-80F1-8C3B743D4A48}" srcOrd="7" destOrd="0" presId="urn:microsoft.com/office/officeart/2008/layout/LinedList"/>
    <dgm:cxn modelId="{3E12E503-52BB-4E4A-BB42-AD9ECED75263}" type="presParOf" srcId="{19D3233E-31C7-4142-80F1-8C3B743D4A48}" destId="{4437E253-6EFF-42E8-9741-8B38670D88ED}" srcOrd="0" destOrd="0" presId="urn:microsoft.com/office/officeart/2008/layout/LinedList"/>
    <dgm:cxn modelId="{3E85D6E3-D257-41F0-BFA8-E73D1459F7C8}" type="presParOf" srcId="{19D3233E-31C7-4142-80F1-8C3B743D4A48}" destId="{1762F03B-D76C-4555-B15D-35AA0B67064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8E84CC-F09B-454A-BA5A-44D296BFC10F}">
      <dsp:nvSpPr>
        <dsp:cNvPr id="0" name=""/>
        <dsp:cNvSpPr/>
      </dsp:nvSpPr>
      <dsp:spPr>
        <a:xfrm>
          <a:off x="227019" y="471146"/>
          <a:ext cx="3352715" cy="3849734"/>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Targeted HCWs leading quality improvement teams in health facilities – mainly nurses</a:t>
          </a:r>
          <a:endParaRPr lang="en-US" sz="1600" kern="1200" dirty="0"/>
        </a:p>
        <a:p>
          <a:pPr marL="171450" lvl="1" indent="-171450" algn="l" defTabSz="711200">
            <a:lnSpc>
              <a:spcPct val="90000"/>
            </a:lnSpc>
            <a:spcBef>
              <a:spcPct val="0"/>
            </a:spcBef>
            <a:spcAft>
              <a:spcPct val="15000"/>
            </a:spcAft>
            <a:buChar char="••"/>
          </a:pPr>
          <a:r>
            <a:rPr lang="en-US" sz="1600" b="1" kern="1200" dirty="0" smtClean="0"/>
            <a:t>140 nurses from 105 facilities reached</a:t>
          </a:r>
          <a:endParaRPr lang="en-US" sz="1600" b="1" kern="1200" dirty="0"/>
        </a:p>
        <a:p>
          <a:pPr marL="171450" lvl="1" indent="-171450" algn="l" defTabSz="711200">
            <a:lnSpc>
              <a:spcPct val="90000"/>
            </a:lnSpc>
            <a:spcBef>
              <a:spcPct val="0"/>
            </a:spcBef>
            <a:spcAft>
              <a:spcPct val="15000"/>
            </a:spcAft>
            <a:buChar char="••"/>
          </a:pPr>
          <a:r>
            <a:rPr lang="en-US" sz="1600" kern="1200" dirty="0" smtClean="0"/>
            <a:t>Peer platform for experience sharing, identification of bottlenecks and development for strategies for further implementation</a:t>
          </a:r>
          <a:endParaRPr lang="en-US" sz="1600" kern="1200" dirty="0"/>
        </a:p>
        <a:p>
          <a:pPr marL="171450" lvl="1" indent="-171450" algn="l" defTabSz="711200">
            <a:lnSpc>
              <a:spcPct val="90000"/>
            </a:lnSpc>
            <a:spcBef>
              <a:spcPct val="0"/>
            </a:spcBef>
            <a:spcAft>
              <a:spcPct val="15000"/>
            </a:spcAft>
            <a:buChar char="••"/>
          </a:pPr>
          <a:r>
            <a:rPr lang="en-US" sz="1600" kern="1200" dirty="0" smtClean="0"/>
            <a:t>Sensitization done on DSDs, quick assessment made on progress</a:t>
          </a:r>
          <a:endParaRPr lang="en-US" sz="1600" kern="1200" dirty="0"/>
        </a:p>
      </dsp:txBody>
      <dsp:txXfrm>
        <a:off x="315612" y="559739"/>
        <a:ext cx="3175529" cy="2847605"/>
      </dsp:txXfrm>
    </dsp:sp>
    <dsp:sp modelId="{6F3AABB0-8103-4840-A5CA-00B9E6DFEF08}">
      <dsp:nvSpPr>
        <dsp:cNvPr id="0" name=""/>
        <dsp:cNvSpPr/>
      </dsp:nvSpPr>
      <dsp:spPr>
        <a:xfrm>
          <a:off x="735147" y="2504809"/>
          <a:ext cx="3046974" cy="3046974"/>
        </a:xfrm>
        <a:prstGeom prst="leftCircularArrow">
          <a:avLst>
            <a:gd name="adj1" fmla="val 2478"/>
            <a:gd name="adj2" fmla="val 300104"/>
            <a:gd name="adj3" fmla="val 1608669"/>
            <a:gd name="adj4" fmla="val 8557543"/>
            <a:gd name="adj5" fmla="val 289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2A843B-C8B4-4CAD-9F44-02F3B91E51D3}">
      <dsp:nvSpPr>
        <dsp:cNvPr id="0" name=""/>
        <dsp:cNvSpPr/>
      </dsp:nvSpPr>
      <dsp:spPr>
        <a:xfrm>
          <a:off x="912819" y="3900143"/>
          <a:ext cx="2272218" cy="72352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b="1" kern="1200" dirty="0" smtClean="0"/>
            <a:t>DSD Reviews Integrated  with QI quarterly Review meetings, Oct 2017 </a:t>
          </a:r>
          <a:endParaRPr lang="en-US" sz="1500" b="1" kern="1200" dirty="0"/>
        </a:p>
      </dsp:txBody>
      <dsp:txXfrm>
        <a:off x="934010" y="3921334"/>
        <a:ext cx="2229836" cy="681141"/>
      </dsp:txXfrm>
    </dsp:sp>
    <dsp:sp modelId="{D1A7A0F5-435D-45A5-AC11-53A86DEB50B6}">
      <dsp:nvSpPr>
        <dsp:cNvPr id="0" name=""/>
        <dsp:cNvSpPr/>
      </dsp:nvSpPr>
      <dsp:spPr>
        <a:xfrm>
          <a:off x="3743736" y="558435"/>
          <a:ext cx="2465795" cy="4992474"/>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1560506"/>
              <a:satOff val="-1946"/>
              <a:lumOff val="4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Targeted Provincial Health Teams &amp; partners </a:t>
          </a:r>
          <a:endParaRPr lang="en-US" sz="1600" kern="1200" dirty="0"/>
        </a:p>
        <a:p>
          <a:pPr marL="171450" lvl="1" indent="-171450" algn="l" defTabSz="711200">
            <a:lnSpc>
              <a:spcPct val="90000"/>
            </a:lnSpc>
            <a:spcBef>
              <a:spcPct val="0"/>
            </a:spcBef>
            <a:spcAft>
              <a:spcPct val="15000"/>
            </a:spcAft>
            <a:buChar char="••"/>
          </a:pPr>
          <a:r>
            <a:rPr lang="en-US" sz="1600" kern="1200" dirty="0" smtClean="0"/>
            <a:t>A </a:t>
          </a:r>
          <a:r>
            <a:rPr lang="en-US" sz="1600" b="1" kern="1200" dirty="0" smtClean="0"/>
            <a:t>dedicated DSD session </a:t>
          </a:r>
          <a:r>
            <a:rPr lang="en-US" sz="1600" kern="1200" dirty="0" smtClean="0"/>
            <a:t>within a scheduled annual HIV and TB Review meeting</a:t>
          </a:r>
          <a:endParaRPr lang="en-US" sz="1600" kern="1200" dirty="0"/>
        </a:p>
        <a:p>
          <a:pPr marL="171450" lvl="1" indent="-171450" algn="l" defTabSz="711200">
            <a:lnSpc>
              <a:spcPct val="90000"/>
            </a:lnSpc>
            <a:spcBef>
              <a:spcPct val="0"/>
            </a:spcBef>
            <a:spcAft>
              <a:spcPct val="15000"/>
            </a:spcAft>
            <a:buChar char="••"/>
          </a:pPr>
          <a:r>
            <a:rPr lang="en-US" sz="1600" kern="1200" dirty="0" smtClean="0"/>
            <a:t>Sensitization of health workers on DSDMs</a:t>
          </a:r>
          <a:endParaRPr lang="en-US" sz="1600" kern="1200" dirty="0"/>
        </a:p>
        <a:p>
          <a:pPr marL="171450" lvl="1" indent="-171450" algn="l" defTabSz="711200">
            <a:lnSpc>
              <a:spcPct val="90000"/>
            </a:lnSpc>
            <a:spcBef>
              <a:spcPct val="0"/>
            </a:spcBef>
            <a:spcAft>
              <a:spcPct val="15000"/>
            </a:spcAft>
            <a:buChar char="••"/>
          </a:pPr>
          <a:r>
            <a:rPr lang="en-US" sz="1600" kern="1200" dirty="0" smtClean="0"/>
            <a:t>Oriented health workers on a simple DSD baseline data collecting tool</a:t>
          </a:r>
          <a:endParaRPr lang="en-US" sz="1600" kern="1200" dirty="0"/>
        </a:p>
        <a:p>
          <a:pPr marL="171450" lvl="1" indent="-171450" algn="l" defTabSz="711200">
            <a:lnSpc>
              <a:spcPct val="90000"/>
            </a:lnSpc>
            <a:spcBef>
              <a:spcPct val="0"/>
            </a:spcBef>
            <a:spcAft>
              <a:spcPct val="15000"/>
            </a:spcAft>
            <a:buChar char="••"/>
          </a:pPr>
          <a:r>
            <a:rPr lang="en-US" sz="1600" kern="1200" dirty="0" smtClean="0"/>
            <a:t>and provincial plans developed </a:t>
          </a:r>
          <a:endParaRPr lang="en-US" sz="1600" kern="1200" dirty="0"/>
        </a:p>
      </dsp:txBody>
      <dsp:txXfrm>
        <a:off x="3815957" y="1700472"/>
        <a:ext cx="2321353" cy="3778216"/>
      </dsp:txXfrm>
    </dsp:sp>
    <dsp:sp modelId="{5EB1EF85-F594-41E4-862C-9E00723CDDE6}">
      <dsp:nvSpPr>
        <dsp:cNvPr id="0" name=""/>
        <dsp:cNvSpPr/>
      </dsp:nvSpPr>
      <dsp:spPr>
        <a:xfrm>
          <a:off x="3808101" y="588"/>
          <a:ext cx="3180775" cy="3420892"/>
        </a:xfrm>
        <a:prstGeom prst="circularArrow">
          <a:avLst>
            <a:gd name="adj1" fmla="val 2373"/>
            <a:gd name="adj2" fmla="val 286788"/>
            <a:gd name="adj3" fmla="val 19507842"/>
            <a:gd name="adj4" fmla="val 12545651"/>
            <a:gd name="adj5" fmla="val 2769"/>
          </a:avLst>
        </a:prstGeom>
        <a:solidFill>
          <a:schemeClr val="accent2">
            <a:hueOff val="2340759"/>
            <a:satOff val="-2919"/>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580BF32-9CBE-473F-9650-8A21A76B6EC3}">
      <dsp:nvSpPr>
        <dsp:cNvPr id="0" name=""/>
        <dsp:cNvSpPr/>
      </dsp:nvSpPr>
      <dsp:spPr>
        <a:xfrm>
          <a:off x="4274986" y="773909"/>
          <a:ext cx="1819419" cy="1038986"/>
        </a:xfrm>
        <a:prstGeom prst="roundRect">
          <a:avLst>
            <a:gd name="adj" fmla="val 10000"/>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b="1" kern="1200" dirty="0" smtClean="0"/>
            <a:t>National Annual Planning &amp; Review for HIV and TB, Bulawayo- Nov, 2017</a:t>
          </a:r>
          <a:endParaRPr lang="en-US" sz="1400" b="1" kern="1200" dirty="0"/>
        </a:p>
      </dsp:txBody>
      <dsp:txXfrm>
        <a:off x="4305417" y="804340"/>
        <a:ext cx="1758557" cy="978124"/>
      </dsp:txXfrm>
    </dsp:sp>
    <dsp:sp modelId="{B38453C7-757D-435C-B76E-7FE652C16116}">
      <dsp:nvSpPr>
        <dsp:cNvPr id="0" name=""/>
        <dsp:cNvSpPr/>
      </dsp:nvSpPr>
      <dsp:spPr>
        <a:xfrm>
          <a:off x="6747269" y="471146"/>
          <a:ext cx="2554096" cy="2990294"/>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3121013"/>
              <a:satOff val="-3893"/>
              <a:lumOff val="9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Targeted provincial and district mentors</a:t>
          </a:r>
          <a:endParaRPr lang="en-US" sz="1500" kern="1200" dirty="0"/>
        </a:p>
        <a:p>
          <a:pPr marL="114300" lvl="1" indent="-114300" algn="l" defTabSz="666750">
            <a:lnSpc>
              <a:spcPct val="90000"/>
            </a:lnSpc>
            <a:spcBef>
              <a:spcPct val="0"/>
            </a:spcBef>
            <a:spcAft>
              <a:spcPct val="15000"/>
            </a:spcAft>
            <a:buChar char="••"/>
          </a:pPr>
          <a:r>
            <a:rPr lang="en-US" sz="1500" kern="1200" dirty="0" smtClean="0"/>
            <a:t>Orientation on mentorship, DSD and QI and development of implementation plans</a:t>
          </a:r>
          <a:endParaRPr lang="en-US" sz="1500" kern="1200" dirty="0"/>
        </a:p>
        <a:p>
          <a:pPr marL="114300" lvl="1" indent="-114300" algn="l" defTabSz="666750">
            <a:lnSpc>
              <a:spcPct val="90000"/>
            </a:lnSpc>
            <a:spcBef>
              <a:spcPct val="0"/>
            </a:spcBef>
            <a:spcAft>
              <a:spcPct val="15000"/>
            </a:spcAft>
            <a:buChar char="••"/>
          </a:pPr>
          <a:r>
            <a:rPr lang="en-US" sz="1500" b="1" kern="1200" dirty="0" smtClean="0"/>
            <a:t>120 mentors and managers reached</a:t>
          </a:r>
          <a:endParaRPr lang="en-US" sz="1500" b="1" kern="1200" dirty="0"/>
        </a:p>
        <a:p>
          <a:pPr marL="114300" lvl="1" indent="-114300" algn="l" defTabSz="666750">
            <a:lnSpc>
              <a:spcPct val="90000"/>
            </a:lnSpc>
            <a:spcBef>
              <a:spcPct val="0"/>
            </a:spcBef>
            <a:spcAft>
              <a:spcPct val="15000"/>
            </a:spcAft>
            <a:buChar char="••"/>
          </a:pPr>
          <a:r>
            <a:rPr lang="en-US" sz="1500" kern="1200" dirty="0" smtClean="0"/>
            <a:t>Presentations made on provincial baseline data using the tool from the Annual Review Meeting</a:t>
          </a:r>
          <a:endParaRPr lang="en-US" sz="1500" kern="1200" dirty="0"/>
        </a:p>
      </dsp:txBody>
      <dsp:txXfrm>
        <a:off x="6816084" y="539961"/>
        <a:ext cx="2416466" cy="2211887"/>
      </dsp:txXfrm>
    </dsp:sp>
    <dsp:sp modelId="{52A0005A-B65D-4BC9-B720-2C9ECE161A9D}">
      <dsp:nvSpPr>
        <dsp:cNvPr id="0" name=""/>
        <dsp:cNvSpPr/>
      </dsp:nvSpPr>
      <dsp:spPr>
        <a:xfrm>
          <a:off x="7036038" y="2710278"/>
          <a:ext cx="2928182" cy="2928182"/>
        </a:xfrm>
        <a:prstGeom prst="leftCircularArrow">
          <a:avLst>
            <a:gd name="adj1" fmla="val 2578"/>
            <a:gd name="adj2" fmla="val 313008"/>
            <a:gd name="adj3" fmla="val 999805"/>
            <a:gd name="adj4" fmla="val 7935776"/>
            <a:gd name="adj5" fmla="val 3008"/>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9BCFAE-21F6-4D17-8A80-90F9ADCB33AD}">
      <dsp:nvSpPr>
        <dsp:cNvPr id="0" name=""/>
        <dsp:cNvSpPr/>
      </dsp:nvSpPr>
      <dsp:spPr>
        <a:xfrm>
          <a:off x="7198822" y="3500508"/>
          <a:ext cx="1819419" cy="1200448"/>
        </a:xfrm>
        <a:prstGeom prst="roundRect">
          <a:avLst>
            <a:gd name="adj" fmla="val 10000"/>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b="1" kern="1200" dirty="0" smtClean="0"/>
            <a:t>Combined Review Meeting for Quality Improvement, Mentorship and DSD - Feb, 2018</a:t>
          </a:r>
          <a:endParaRPr lang="en-US" sz="1500" b="1" kern="1200" dirty="0"/>
        </a:p>
      </dsp:txBody>
      <dsp:txXfrm>
        <a:off x="7233982" y="3535668"/>
        <a:ext cx="1749099" cy="1130128"/>
      </dsp:txXfrm>
    </dsp:sp>
    <dsp:sp modelId="{2888A7E9-2F7A-4C39-97C0-409F502C5562}">
      <dsp:nvSpPr>
        <dsp:cNvPr id="0" name=""/>
        <dsp:cNvSpPr/>
      </dsp:nvSpPr>
      <dsp:spPr>
        <a:xfrm>
          <a:off x="9484141" y="591752"/>
          <a:ext cx="2704683" cy="4272397"/>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Targeted district health teams that had been involved with implementation since the roll-out of DSD guidance in 2017</a:t>
          </a:r>
          <a:endParaRPr lang="en-US" sz="1600" kern="1200" dirty="0"/>
        </a:p>
        <a:p>
          <a:pPr marL="171450" lvl="1" indent="-171450" algn="l" defTabSz="711200">
            <a:lnSpc>
              <a:spcPct val="90000"/>
            </a:lnSpc>
            <a:spcBef>
              <a:spcPct val="0"/>
            </a:spcBef>
            <a:spcAft>
              <a:spcPct val="15000"/>
            </a:spcAft>
            <a:buChar char="••"/>
          </a:pPr>
          <a:r>
            <a:rPr lang="en-US" sz="1600" b="1" kern="1200" dirty="0" smtClean="0"/>
            <a:t>57 provincial HCWs from 28 </a:t>
          </a:r>
          <a:r>
            <a:rPr lang="en-US" sz="1600" kern="1200" dirty="0" smtClean="0"/>
            <a:t>health facilities reached</a:t>
          </a:r>
          <a:endParaRPr lang="en-US" sz="1600" kern="1200" dirty="0"/>
        </a:p>
        <a:p>
          <a:pPr marL="171450" lvl="1" indent="-171450" algn="l" defTabSz="711200">
            <a:lnSpc>
              <a:spcPct val="90000"/>
            </a:lnSpc>
            <a:spcBef>
              <a:spcPct val="0"/>
            </a:spcBef>
            <a:spcAft>
              <a:spcPct val="15000"/>
            </a:spcAft>
            <a:buChar char="••"/>
          </a:pPr>
          <a:r>
            <a:rPr lang="en-US" sz="1600" kern="1200" dirty="0" smtClean="0"/>
            <a:t>Peer platform for sharing of implementation progress, best practices and identification of gaps to be addressed</a:t>
          </a:r>
          <a:endParaRPr lang="en-US" sz="1600" kern="1200" dirty="0"/>
        </a:p>
      </dsp:txBody>
      <dsp:txXfrm>
        <a:off x="9563358" y="1586483"/>
        <a:ext cx="2546249" cy="3198449"/>
      </dsp:txXfrm>
    </dsp:sp>
    <dsp:sp modelId="{68EEE7FC-283D-49DE-9182-2B70C2D455B6}">
      <dsp:nvSpPr>
        <dsp:cNvPr id="0" name=""/>
        <dsp:cNvSpPr/>
      </dsp:nvSpPr>
      <dsp:spPr>
        <a:xfrm>
          <a:off x="9880624" y="717810"/>
          <a:ext cx="1819419" cy="723523"/>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b="1" kern="1200" dirty="0" smtClean="0"/>
            <a:t>Provincial DSD Review Meeting, </a:t>
          </a:r>
          <a:r>
            <a:rPr lang="en-US" sz="1500" b="1" kern="1200" dirty="0" err="1" smtClean="0"/>
            <a:t>Kadoma</a:t>
          </a:r>
          <a:r>
            <a:rPr lang="en-US" sz="1500" b="1" kern="1200" dirty="0" smtClean="0"/>
            <a:t> - May, 2018</a:t>
          </a:r>
          <a:endParaRPr lang="en-US" sz="1500" b="1" kern="1200" dirty="0"/>
        </a:p>
      </dsp:txBody>
      <dsp:txXfrm>
        <a:off x="9901815" y="739001"/>
        <a:ext cx="1777037" cy="6811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857232-4D33-4370-80C2-15BB3D943913}">
      <dsp:nvSpPr>
        <dsp:cNvPr id="0" name=""/>
        <dsp:cNvSpPr/>
      </dsp:nvSpPr>
      <dsp:spPr>
        <a:xfrm rot="5400000">
          <a:off x="6799396" y="-2682675"/>
          <a:ext cx="1320328" cy="7020763"/>
        </a:xfrm>
        <a:prstGeom prst="round2Same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ZW" sz="2000" kern="1200" dirty="0" smtClean="0"/>
            <a:t>Information needed on Coverage, Uptake and Retention</a:t>
          </a:r>
          <a:endParaRPr lang="en-US" sz="2000" kern="1200" dirty="0"/>
        </a:p>
        <a:p>
          <a:pPr marL="228600" lvl="1" indent="-228600" algn="l" defTabSz="889000">
            <a:lnSpc>
              <a:spcPct val="90000"/>
            </a:lnSpc>
            <a:spcBef>
              <a:spcPct val="0"/>
            </a:spcBef>
            <a:spcAft>
              <a:spcPct val="15000"/>
            </a:spcAft>
            <a:buChar char="••"/>
          </a:pPr>
          <a:r>
            <a:rPr lang="en-US" sz="2000" kern="1200" dirty="0" smtClean="0"/>
            <a:t>11 indicators identified </a:t>
          </a:r>
          <a:endParaRPr lang="en-US" sz="2000" kern="1200" dirty="0"/>
        </a:p>
        <a:p>
          <a:pPr marL="228600" lvl="1" indent="-228600" algn="l" defTabSz="889000">
            <a:lnSpc>
              <a:spcPct val="90000"/>
            </a:lnSpc>
            <a:spcBef>
              <a:spcPct val="0"/>
            </a:spcBef>
            <a:spcAft>
              <a:spcPct val="15000"/>
            </a:spcAft>
            <a:buChar char="••"/>
          </a:pPr>
          <a:r>
            <a:rPr lang="en-US" sz="2000" kern="1200" dirty="0" smtClean="0"/>
            <a:t>10 data elements derived for analysis</a:t>
          </a:r>
          <a:endParaRPr lang="en-US" sz="2000" kern="1200" dirty="0"/>
        </a:p>
      </dsp:txBody>
      <dsp:txXfrm rot="-5400000">
        <a:off x="3949179" y="231995"/>
        <a:ext cx="6956310" cy="1191422"/>
      </dsp:txXfrm>
    </dsp:sp>
    <dsp:sp modelId="{864B03E9-B8E7-439A-B235-6F9B845804B8}">
      <dsp:nvSpPr>
        <dsp:cNvPr id="0" name=""/>
        <dsp:cNvSpPr/>
      </dsp:nvSpPr>
      <dsp:spPr>
        <a:xfrm>
          <a:off x="0" y="2500"/>
          <a:ext cx="3949179" cy="165041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sz="2500" kern="1200" dirty="0" smtClean="0"/>
            <a:t>Step 1: </a:t>
          </a:r>
          <a:r>
            <a:rPr lang="en-ZW" sz="2500" kern="1200" dirty="0" smtClean="0"/>
            <a:t>Identified Indicators And Data Needed</a:t>
          </a:r>
          <a:endParaRPr lang="en-US" sz="2500" kern="1200" dirty="0" smtClean="0"/>
        </a:p>
        <a:p>
          <a:pPr lvl="0" algn="ctr" defTabSz="1111250">
            <a:lnSpc>
              <a:spcPct val="90000"/>
            </a:lnSpc>
            <a:spcBef>
              <a:spcPct val="0"/>
            </a:spcBef>
            <a:spcAft>
              <a:spcPct val="35000"/>
            </a:spcAft>
          </a:pPr>
          <a:endParaRPr lang="en-US" sz="2500" kern="1200" dirty="0"/>
        </a:p>
      </dsp:txBody>
      <dsp:txXfrm>
        <a:off x="80566" y="83066"/>
        <a:ext cx="3788047" cy="1489278"/>
      </dsp:txXfrm>
    </dsp:sp>
    <dsp:sp modelId="{AE148419-6945-47B5-A49F-87A440E401BA}">
      <dsp:nvSpPr>
        <dsp:cNvPr id="0" name=""/>
        <dsp:cNvSpPr/>
      </dsp:nvSpPr>
      <dsp:spPr>
        <a:xfrm rot="5400000">
          <a:off x="6799396" y="-949744"/>
          <a:ext cx="1320328" cy="7020763"/>
        </a:xfrm>
        <a:prstGeom prst="round2Same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Data Collection Tool developed</a:t>
          </a:r>
          <a:endParaRPr lang="en-US" sz="2000" kern="1200" dirty="0"/>
        </a:p>
        <a:p>
          <a:pPr marL="228600" lvl="1" indent="-228600" algn="l" defTabSz="889000">
            <a:lnSpc>
              <a:spcPct val="90000"/>
            </a:lnSpc>
            <a:spcBef>
              <a:spcPct val="0"/>
            </a:spcBef>
            <a:spcAft>
              <a:spcPct val="15000"/>
            </a:spcAft>
            <a:buChar char="••"/>
          </a:pPr>
          <a:r>
            <a:rPr lang="en-ZW" sz="2000" kern="1200" dirty="0" smtClean="0"/>
            <a:t>Simple Yes/ No responses or Options given to choose from</a:t>
          </a:r>
          <a:endParaRPr lang="en-US" sz="2000" kern="1200" dirty="0"/>
        </a:p>
      </dsp:txBody>
      <dsp:txXfrm rot="-5400000">
        <a:off x="3949179" y="1964926"/>
        <a:ext cx="6956310" cy="1191422"/>
      </dsp:txXfrm>
    </dsp:sp>
    <dsp:sp modelId="{DA3C151D-03C4-49E2-A5CA-A107FC1E0B43}">
      <dsp:nvSpPr>
        <dsp:cNvPr id="0" name=""/>
        <dsp:cNvSpPr/>
      </dsp:nvSpPr>
      <dsp:spPr>
        <a:xfrm>
          <a:off x="0" y="1735432"/>
          <a:ext cx="3949179" cy="165041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sz="2500" kern="1200" dirty="0" smtClean="0"/>
            <a:t>Step 2: </a:t>
          </a:r>
          <a:r>
            <a:rPr lang="en-ZW" sz="2500" kern="1200" dirty="0" smtClean="0"/>
            <a:t>Developed Basic Data Abstraction Form</a:t>
          </a:r>
          <a:endParaRPr lang="en-US" sz="2500" kern="1200" dirty="0" smtClean="0"/>
        </a:p>
        <a:p>
          <a:pPr lvl="0" algn="ctr" defTabSz="1111250">
            <a:lnSpc>
              <a:spcPct val="90000"/>
            </a:lnSpc>
            <a:spcBef>
              <a:spcPct val="0"/>
            </a:spcBef>
            <a:spcAft>
              <a:spcPct val="35000"/>
            </a:spcAft>
          </a:pPr>
          <a:endParaRPr lang="en-US" sz="2500" kern="1200" dirty="0"/>
        </a:p>
      </dsp:txBody>
      <dsp:txXfrm>
        <a:off x="80566" y="1815998"/>
        <a:ext cx="3788047" cy="1489278"/>
      </dsp:txXfrm>
    </dsp:sp>
    <dsp:sp modelId="{3854D67A-9E5F-4010-B173-FE2310DE75CF}">
      <dsp:nvSpPr>
        <dsp:cNvPr id="0" name=""/>
        <dsp:cNvSpPr/>
      </dsp:nvSpPr>
      <dsp:spPr>
        <a:xfrm rot="5400000">
          <a:off x="6669978" y="788653"/>
          <a:ext cx="1579165" cy="7020763"/>
        </a:xfrm>
        <a:prstGeom prst="round2Same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One province selected; All implementing districts sampled</a:t>
          </a:r>
          <a:endParaRPr lang="en-US" sz="2000" kern="1200" dirty="0"/>
        </a:p>
        <a:p>
          <a:pPr marL="228600" lvl="1" indent="-228600" algn="l" defTabSz="889000">
            <a:lnSpc>
              <a:spcPct val="90000"/>
            </a:lnSpc>
            <a:spcBef>
              <a:spcPct val="0"/>
            </a:spcBef>
            <a:spcAft>
              <a:spcPct val="15000"/>
            </a:spcAft>
            <a:buChar char="••"/>
          </a:pPr>
          <a:r>
            <a:rPr lang="en-US" sz="2000" kern="1200" dirty="0" smtClean="0"/>
            <a:t>One district Hospital, two high volume facilities and two low volume facilities </a:t>
          </a:r>
          <a:endParaRPr lang="en-US" sz="2000" kern="1200" dirty="0"/>
        </a:p>
        <a:p>
          <a:pPr marL="228600" lvl="1" indent="-228600" algn="l" defTabSz="889000">
            <a:lnSpc>
              <a:spcPct val="90000"/>
            </a:lnSpc>
            <a:spcBef>
              <a:spcPct val="0"/>
            </a:spcBef>
            <a:spcAft>
              <a:spcPct val="15000"/>
            </a:spcAft>
            <a:buChar char="••"/>
          </a:pPr>
          <a:r>
            <a:rPr lang="en-US" sz="2000" kern="1200" dirty="0" smtClean="0"/>
            <a:t>Random selection</a:t>
          </a:r>
          <a:endParaRPr lang="en-US" sz="2000" kern="1200" dirty="0"/>
        </a:p>
      </dsp:txBody>
      <dsp:txXfrm rot="-5400000">
        <a:off x="3949179" y="3586540"/>
        <a:ext cx="6943675" cy="1424989"/>
      </dsp:txXfrm>
    </dsp:sp>
    <dsp:sp modelId="{494902FB-E12E-4073-BF15-6C7D910B7705}">
      <dsp:nvSpPr>
        <dsp:cNvPr id="0" name=""/>
        <dsp:cNvSpPr/>
      </dsp:nvSpPr>
      <dsp:spPr>
        <a:xfrm>
          <a:off x="0" y="3468363"/>
          <a:ext cx="3949179" cy="165041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sz="2500" kern="1200" dirty="0" smtClean="0"/>
            <a:t>Step 3: Selected Facilities</a:t>
          </a:r>
        </a:p>
        <a:p>
          <a:pPr lvl="0" algn="ctr" defTabSz="1111250">
            <a:lnSpc>
              <a:spcPct val="90000"/>
            </a:lnSpc>
            <a:spcBef>
              <a:spcPct val="0"/>
            </a:spcBef>
            <a:spcAft>
              <a:spcPct val="35000"/>
            </a:spcAft>
          </a:pPr>
          <a:endParaRPr lang="en-US" sz="2500" kern="1200" dirty="0"/>
        </a:p>
      </dsp:txBody>
      <dsp:txXfrm>
        <a:off x="80566" y="3548929"/>
        <a:ext cx="3788047" cy="14892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FB809E-AA03-4FAE-9A04-C8EDD9AACF7A}">
      <dsp:nvSpPr>
        <dsp:cNvPr id="0" name=""/>
        <dsp:cNvSpPr/>
      </dsp:nvSpPr>
      <dsp:spPr>
        <a:xfrm rot="5400000">
          <a:off x="6877020" y="-2779884"/>
          <a:ext cx="1165081" cy="7020763"/>
        </a:xfrm>
        <a:prstGeom prst="round2Same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Clients selected in 2 cohorts</a:t>
          </a:r>
          <a:endParaRPr lang="en-US" sz="2000" kern="1200" dirty="0"/>
        </a:p>
        <a:p>
          <a:pPr marL="228600" lvl="1" indent="-228600" algn="l" defTabSz="889000">
            <a:lnSpc>
              <a:spcPct val="90000"/>
            </a:lnSpc>
            <a:spcBef>
              <a:spcPct val="0"/>
            </a:spcBef>
            <a:spcAft>
              <a:spcPct val="15000"/>
            </a:spcAft>
            <a:buChar char="••"/>
          </a:pPr>
          <a:r>
            <a:rPr lang="en-US" sz="2000" kern="1200" dirty="0" smtClean="0"/>
            <a:t>24 month cohort [initiated Feb 2016]</a:t>
          </a:r>
          <a:endParaRPr lang="en-US" sz="2000" kern="1200" dirty="0"/>
        </a:p>
        <a:p>
          <a:pPr marL="228600" lvl="1" indent="-228600" algn="l" defTabSz="889000">
            <a:lnSpc>
              <a:spcPct val="90000"/>
            </a:lnSpc>
            <a:spcBef>
              <a:spcPct val="0"/>
            </a:spcBef>
            <a:spcAft>
              <a:spcPct val="15000"/>
            </a:spcAft>
            <a:buChar char="••"/>
          </a:pPr>
          <a:r>
            <a:rPr lang="en-US" sz="2000" kern="1200" dirty="0" smtClean="0"/>
            <a:t>12 month cohort [initiated Feb 2017]</a:t>
          </a:r>
          <a:endParaRPr lang="en-US" sz="2000" kern="1200" dirty="0"/>
        </a:p>
      </dsp:txBody>
      <dsp:txXfrm rot="-5400000">
        <a:off x="3949180" y="204831"/>
        <a:ext cx="6963888" cy="1051331"/>
      </dsp:txXfrm>
    </dsp:sp>
    <dsp:sp modelId="{4BF1DE59-DD68-4E2E-9089-D819F82021BD}">
      <dsp:nvSpPr>
        <dsp:cNvPr id="0" name=""/>
        <dsp:cNvSpPr/>
      </dsp:nvSpPr>
      <dsp:spPr>
        <a:xfrm>
          <a:off x="0" y="2320"/>
          <a:ext cx="3949179" cy="1456352"/>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Step 4: Selected Clients</a:t>
          </a:r>
        </a:p>
      </dsp:txBody>
      <dsp:txXfrm>
        <a:off x="71093" y="73413"/>
        <a:ext cx="3806993" cy="1314166"/>
      </dsp:txXfrm>
    </dsp:sp>
    <dsp:sp modelId="{F5D7E596-8F92-4F50-95D1-97871EE2F30D}">
      <dsp:nvSpPr>
        <dsp:cNvPr id="0" name=""/>
        <dsp:cNvSpPr/>
      </dsp:nvSpPr>
      <dsp:spPr>
        <a:xfrm rot="5400000">
          <a:off x="6795557" y="-1250714"/>
          <a:ext cx="1328006" cy="7020763"/>
        </a:xfrm>
        <a:prstGeom prst="round2Same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889000">
            <a:lnSpc>
              <a:spcPct val="90000"/>
            </a:lnSpc>
            <a:spcBef>
              <a:spcPct val="0"/>
            </a:spcBef>
            <a:spcAft>
              <a:spcPct val="15000"/>
            </a:spcAft>
            <a:buChar char="••"/>
          </a:pPr>
          <a:r>
            <a:rPr lang="en-ZW" sz="2000" kern="1200" dirty="0" smtClean="0"/>
            <a:t>Excel Data abstraction form developed </a:t>
          </a:r>
          <a:endParaRPr lang="en-US" sz="2000" kern="1200" dirty="0"/>
        </a:p>
        <a:p>
          <a:pPr marL="228600" lvl="1" indent="-228600" algn="l" defTabSz="889000">
            <a:lnSpc>
              <a:spcPct val="90000"/>
            </a:lnSpc>
            <a:spcBef>
              <a:spcPct val="0"/>
            </a:spcBef>
            <a:spcAft>
              <a:spcPct val="15000"/>
            </a:spcAft>
            <a:buChar char="••"/>
          </a:pPr>
          <a:r>
            <a:rPr lang="en-US" sz="2000" kern="1200" dirty="0" smtClean="0"/>
            <a:t>10 questions; </a:t>
          </a:r>
          <a:r>
            <a:rPr lang="en-ZW" sz="2000" kern="1200" dirty="0" smtClean="0"/>
            <a:t>Simple Yes/ No, drop down option responses</a:t>
          </a:r>
          <a:endParaRPr lang="en-US" sz="2000" kern="1200" dirty="0"/>
        </a:p>
        <a:p>
          <a:pPr marL="228600" lvl="1" indent="-228600" algn="l" defTabSz="889000">
            <a:lnSpc>
              <a:spcPct val="90000"/>
            </a:lnSpc>
            <a:spcBef>
              <a:spcPct val="0"/>
            </a:spcBef>
            <a:spcAft>
              <a:spcPct val="15000"/>
            </a:spcAft>
            <a:buChar char="••"/>
          </a:pPr>
          <a:r>
            <a:rPr lang="en-US" sz="2000" kern="1200" dirty="0" smtClean="0"/>
            <a:t>4 weeks data collection, coordinated by Provincial &amp; District Focal Persons</a:t>
          </a:r>
          <a:endParaRPr lang="en-US" sz="2000" kern="1200" dirty="0"/>
        </a:p>
      </dsp:txBody>
      <dsp:txXfrm rot="-5400000">
        <a:off x="3949179" y="1660492"/>
        <a:ext cx="6955935" cy="1198350"/>
      </dsp:txXfrm>
    </dsp:sp>
    <dsp:sp modelId="{4725791E-AAD9-43AC-9890-84376CD31D19}">
      <dsp:nvSpPr>
        <dsp:cNvPr id="0" name=""/>
        <dsp:cNvSpPr/>
      </dsp:nvSpPr>
      <dsp:spPr>
        <a:xfrm>
          <a:off x="0" y="1531490"/>
          <a:ext cx="3949179" cy="1456352"/>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Step 5: Abstracted Data</a:t>
          </a:r>
        </a:p>
      </dsp:txBody>
      <dsp:txXfrm>
        <a:off x="71093" y="1602583"/>
        <a:ext cx="3806993" cy="1314166"/>
      </dsp:txXfrm>
    </dsp:sp>
    <dsp:sp modelId="{0512AF36-AE65-4517-9547-049CEBB9A1BE}">
      <dsp:nvSpPr>
        <dsp:cNvPr id="0" name=""/>
        <dsp:cNvSpPr/>
      </dsp:nvSpPr>
      <dsp:spPr>
        <a:xfrm rot="5400000">
          <a:off x="6720785" y="285197"/>
          <a:ext cx="1462981" cy="7013907"/>
        </a:xfrm>
        <a:prstGeom prst="round2Same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ZW" sz="2100" kern="1200" dirty="0" smtClean="0"/>
            <a:t>Analysis: Frequencies and proportions for districts and facility generated using Excel</a:t>
          </a:r>
          <a:endParaRPr lang="en-US" sz="2100" kern="1200" dirty="0"/>
        </a:p>
        <a:p>
          <a:pPr marL="228600" lvl="1" indent="-228600" algn="l" defTabSz="933450">
            <a:lnSpc>
              <a:spcPct val="90000"/>
            </a:lnSpc>
            <a:spcBef>
              <a:spcPct val="0"/>
            </a:spcBef>
            <a:spcAft>
              <a:spcPct val="15000"/>
            </a:spcAft>
            <a:buChar char="••"/>
          </a:pPr>
          <a:r>
            <a:rPr lang="en-US" sz="2100" kern="1200" dirty="0" smtClean="0"/>
            <a:t>Information shared and  discussed, used to inform scale up</a:t>
          </a:r>
          <a:endParaRPr lang="en-US" sz="2100" kern="1200" dirty="0"/>
        </a:p>
      </dsp:txBody>
      <dsp:txXfrm rot="-5400000">
        <a:off x="3945323" y="3132077"/>
        <a:ext cx="6942490" cy="1320147"/>
      </dsp:txXfrm>
    </dsp:sp>
    <dsp:sp modelId="{3E857AD5-26EB-4C00-8375-EEDF8F52A885}">
      <dsp:nvSpPr>
        <dsp:cNvPr id="0" name=""/>
        <dsp:cNvSpPr/>
      </dsp:nvSpPr>
      <dsp:spPr>
        <a:xfrm>
          <a:off x="0" y="3063975"/>
          <a:ext cx="3945322" cy="1456352"/>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Step 6 &amp; 7: Create Simple Summaries, Share and Utilize Data</a:t>
          </a:r>
        </a:p>
      </dsp:txBody>
      <dsp:txXfrm>
        <a:off x="71093" y="3135068"/>
        <a:ext cx="3803136" cy="13141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241245-6E7E-437D-8AA3-7D2C5357B512}">
      <dsp:nvSpPr>
        <dsp:cNvPr id="0" name=""/>
        <dsp:cNvSpPr/>
      </dsp:nvSpPr>
      <dsp:spPr>
        <a:xfrm>
          <a:off x="0" y="0"/>
          <a:ext cx="10969943"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E36B38-4589-4E3E-AC06-29A250A98487}">
      <dsp:nvSpPr>
        <dsp:cNvPr id="0" name=""/>
        <dsp:cNvSpPr/>
      </dsp:nvSpPr>
      <dsp:spPr>
        <a:xfrm>
          <a:off x="0" y="0"/>
          <a:ext cx="10969943"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smtClean="0"/>
            <a:t>Integrated review meetings helped to leverage in-country resources; reaching wider audiences; helped to enhance program ownership; and fostered integrated DSD activities within broader HIV work plans</a:t>
          </a:r>
          <a:endParaRPr lang="en-US" sz="2200" kern="1200" dirty="0"/>
        </a:p>
      </dsp:txBody>
      <dsp:txXfrm>
        <a:off x="0" y="0"/>
        <a:ext cx="10969943" cy="1131490"/>
      </dsp:txXfrm>
    </dsp:sp>
    <dsp:sp modelId="{35AA1766-FEC2-44DA-BA1B-935CCDE615C3}">
      <dsp:nvSpPr>
        <dsp:cNvPr id="0" name=""/>
        <dsp:cNvSpPr/>
      </dsp:nvSpPr>
      <dsp:spPr>
        <a:xfrm>
          <a:off x="0" y="1131490"/>
          <a:ext cx="10969943"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F7ED2A-1CC5-4216-9B81-90EF4ED891FA}">
      <dsp:nvSpPr>
        <dsp:cNvPr id="0" name=""/>
        <dsp:cNvSpPr/>
      </dsp:nvSpPr>
      <dsp:spPr>
        <a:xfrm>
          <a:off x="0" y="1131490"/>
          <a:ext cx="10969943"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smtClean="0"/>
            <a:t>Sharing of practical implementation strategies and challenges among peers from similar settings helped to stimulate action towards scale up of DSDMs</a:t>
          </a:r>
          <a:endParaRPr lang="en-US" sz="2200" kern="1200" dirty="0"/>
        </a:p>
      </dsp:txBody>
      <dsp:txXfrm>
        <a:off x="0" y="1131490"/>
        <a:ext cx="10969943" cy="1131490"/>
      </dsp:txXfrm>
    </dsp:sp>
    <dsp:sp modelId="{8C2D1F76-A5DD-46C1-9A4B-6CEE25E38371}">
      <dsp:nvSpPr>
        <dsp:cNvPr id="0" name=""/>
        <dsp:cNvSpPr/>
      </dsp:nvSpPr>
      <dsp:spPr>
        <a:xfrm>
          <a:off x="0" y="2262981"/>
          <a:ext cx="10969943"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531F88-5310-45A8-BC90-42DBA6469EDE}">
      <dsp:nvSpPr>
        <dsp:cNvPr id="0" name=""/>
        <dsp:cNvSpPr/>
      </dsp:nvSpPr>
      <dsp:spPr>
        <a:xfrm>
          <a:off x="0" y="2262981"/>
          <a:ext cx="10969943"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smtClean="0"/>
            <a:t>Stand-alone provincial review meeting provided more focused discussions and ample time for review of DSD implementation by district; however, may not be sustainable for scale up</a:t>
          </a:r>
          <a:endParaRPr lang="en-US" sz="2200" kern="1200" dirty="0"/>
        </a:p>
      </dsp:txBody>
      <dsp:txXfrm>
        <a:off x="0" y="2262981"/>
        <a:ext cx="10969943" cy="1131490"/>
      </dsp:txXfrm>
    </dsp:sp>
    <dsp:sp modelId="{15B77F2B-86E3-4EC0-8818-10FE4DA2E7B3}">
      <dsp:nvSpPr>
        <dsp:cNvPr id="0" name=""/>
        <dsp:cNvSpPr/>
      </dsp:nvSpPr>
      <dsp:spPr>
        <a:xfrm>
          <a:off x="0" y="3394472"/>
          <a:ext cx="10969943"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37E253-6EFF-42E8-9741-8B38670D88ED}">
      <dsp:nvSpPr>
        <dsp:cNvPr id="0" name=""/>
        <dsp:cNvSpPr/>
      </dsp:nvSpPr>
      <dsp:spPr>
        <a:xfrm>
          <a:off x="0" y="3394472"/>
          <a:ext cx="10969943"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ZW" sz="2200" kern="1200" dirty="0" smtClean="0"/>
            <a:t>Simple data collection tools and analyses can be used to develop capacity and interest for data utilization and track progress on DSD implementation while robust M and E systems are being set up</a:t>
          </a:r>
        </a:p>
      </dsp:txBody>
      <dsp:txXfrm>
        <a:off x="0" y="3394472"/>
        <a:ext cx="10969943" cy="113149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0964C5-C36C-4FA5-9B28-4A97B4683801}" type="datetimeFigureOut">
              <a:rPr lang="en-US" smtClean="0"/>
              <a:t>7/20/2018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CB7607-F3BB-46AD-A010-5137A4D162EB}" type="slidenum">
              <a:rPr lang="en-US" smtClean="0"/>
              <a:t>‹#›</a:t>
            </a:fld>
            <a:endParaRPr lang="en-US"/>
          </a:p>
        </p:txBody>
      </p:sp>
    </p:spTree>
    <p:extLst>
      <p:ext uri="{BB962C8B-B14F-4D97-AF65-F5344CB8AC3E}">
        <p14:creationId xmlns:p14="http://schemas.microsoft.com/office/powerpoint/2010/main" val="19205302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0C73DC-A4D0-48BB-89ED-29D8055B0080}" type="datetimeFigureOut">
              <a:rPr lang="en-US" smtClean="0"/>
              <a:t>7/20/2018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9EAF0C-DFBC-4738-9ECD-C9EB13E85799}" type="slidenum">
              <a:rPr lang="en-US" smtClean="0"/>
              <a:t>‹#›</a:t>
            </a:fld>
            <a:endParaRPr lang="en-US"/>
          </a:p>
        </p:txBody>
      </p:sp>
    </p:spTree>
    <p:extLst>
      <p:ext uri="{BB962C8B-B14F-4D97-AF65-F5344CB8AC3E}">
        <p14:creationId xmlns:p14="http://schemas.microsoft.com/office/powerpoint/2010/main" val="3810608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F3F30F-0E2B-A347-8E89-8FE821C0EED9}" type="slidenum">
              <a:rPr lang="en-US" smtClean="0"/>
              <a:t>4</a:t>
            </a:fld>
            <a:endParaRPr lang="en-US"/>
          </a:p>
        </p:txBody>
      </p:sp>
    </p:spTree>
    <p:extLst>
      <p:ext uri="{BB962C8B-B14F-4D97-AF65-F5344CB8AC3E}">
        <p14:creationId xmlns:p14="http://schemas.microsoft.com/office/powerpoint/2010/main" val="2530922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graph illustrates</a:t>
            </a:r>
            <a:r>
              <a:rPr lang="en-US" baseline="0" dirty="0" smtClean="0"/>
              <a:t> the “fidelity” of the system in enrolling clients in models appropriate for their VL status. Only VLS is used here, and may clients in the “No VLS + Non-Mainstream ART” are simply missing a VL result, but may meet the CD4 criteria for stability. Based on the Zimbabwe criteria for stability OI should also be assessed in order to determine eligibility for non-mainstream models, but this was not controlled for in the graph because we are not able to show stability here—only VL testing and results.</a:t>
            </a:r>
          </a:p>
        </p:txBody>
      </p:sp>
      <p:sp>
        <p:nvSpPr>
          <p:cNvPr id="4" name="Slide Number Placeholder 3"/>
          <p:cNvSpPr>
            <a:spLocks noGrp="1"/>
          </p:cNvSpPr>
          <p:nvPr>
            <p:ph type="sldNum" sz="quarter" idx="10"/>
          </p:nvPr>
        </p:nvSpPr>
        <p:spPr/>
        <p:txBody>
          <a:bodyPr/>
          <a:lstStyle/>
          <a:p>
            <a:fld id="{AEB86B9F-D182-41A7-92DE-B6DBB8BEEA6E}" type="slidenum">
              <a:rPr lang="en-US" smtClean="0"/>
              <a:t>15</a:t>
            </a:fld>
            <a:endParaRPr lang="en-US"/>
          </a:p>
        </p:txBody>
      </p:sp>
    </p:spTree>
    <p:extLst>
      <p:ext uri="{BB962C8B-B14F-4D97-AF65-F5344CB8AC3E}">
        <p14:creationId xmlns:p14="http://schemas.microsoft.com/office/powerpoint/2010/main" val="4171470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r>
              <a:rPr lang="en-ZW" dirty="0" smtClean="0"/>
              <a:t>With this I would like to acknowledge all the</a:t>
            </a:r>
            <a:r>
              <a:rPr lang="en-ZW" baseline="0" dirty="0" smtClean="0"/>
              <a:t> ministry staff as well as all our partners who are helping making DSD possible in </a:t>
            </a:r>
            <a:r>
              <a:rPr lang="en-ZW" baseline="0" dirty="0" err="1" smtClean="0"/>
              <a:t>Zim</a:t>
            </a:r>
            <a:r>
              <a:rPr lang="en-ZW" baseline="0" dirty="0" smtClean="0"/>
              <a:t>. I thank you</a:t>
            </a:r>
            <a:endParaRPr lang="en-ZW" dirty="0"/>
          </a:p>
        </p:txBody>
      </p:sp>
      <p:sp>
        <p:nvSpPr>
          <p:cNvPr id="4" name="Slide Number Placeholder 3"/>
          <p:cNvSpPr>
            <a:spLocks noGrp="1"/>
          </p:cNvSpPr>
          <p:nvPr>
            <p:ph type="sldNum" sz="quarter" idx="10"/>
          </p:nvPr>
        </p:nvSpPr>
        <p:spPr/>
        <p:txBody>
          <a:bodyPr/>
          <a:lstStyle/>
          <a:p>
            <a:fld id="{88D42C34-008B-458B-A309-C27CCD3FEE2C}" type="slidenum">
              <a:rPr lang="en-ZW" smtClean="0"/>
              <a:t>17</a:t>
            </a:fld>
            <a:endParaRPr lang="en-ZW"/>
          </a:p>
        </p:txBody>
      </p:sp>
    </p:spTree>
    <p:extLst>
      <p:ext uri="{BB962C8B-B14F-4D97-AF65-F5344CB8AC3E}">
        <p14:creationId xmlns:p14="http://schemas.microsoft.com/office/powerpoint/2010/main" val="3476004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dirty="0" smtClean="0"/>
              <a:t>The figure</a:t>
            </a:r>
            <a:r>
              <a:rPr lang="en-ZW" baseline="0" dirty="0" smtClean="0"/>
              <a:t> shows the proportion of districts that have at </a:t>
            </a:r>
            <a:r>
              <a:rPr lang="en-ZW" b="1" baseline="0" dirty="0" smtClean="0"/>
              <a:t>least one facility </a:t>
            </a:r>
            <a:r>
              <a:rPr lang="en-ZW" baseline="0" dirty="0" smtClean="0"/>
              <a:t>implementing any one of the DSD for ART models</a:t>
            </a:r>
          </a:p>
          <a:p>
            <a:endParaRPr lang="en-ZW" baseline="0" dirty="0" smtClean="0"/>
          </a:p>
          <a:p>
            <a:r>
              <a:rPr lang="en-ZW" baseline="0" dirty="0" smtClean="0"/>
              <a:t>All provinces seem to be implementing to some extent however, implementation is not homogenous as shown in the few slides following </a:t>
            </a:r>
            <a:endParaRPr lang="en-ZW" dirty="0"/>
          </a:p>
        </p:txBody>
      </p:sp>
      <p:sp>
        <p:nvSpPr>
          <p:cNvPr id="4" name="Slide Number Placeholder 3"/>
          <p:cNvSpPr>
            <a:spLocks noGrp="1"/>
          </p:cNvSpPr>
          <p:nvPr>
            <p:ph type="sldNum" sz="quarter" idx="10"/>
          </p:nvPr>
        </p:nvSpPr>
        <p:spPr/>
        <p:txBody>
          <a:bodyPr/>
          <a:lstStyle/>
          <a:p>
            <a:fld id="{8A796780-FEC4-4668-8387-4944F4749BD1}" type="slidenum">
              <a:rPr lang="en-ZW" smtClean="0"/>
              <a:t>6</a:t>
            </a:fld>
            <a:endParaRPr lang="en-ZW"/>
          </a:p>
        </p:txBody>
      </p:sp>
    </p:spTree>
    <p:extLst>
      <p:ext uri="{BB962C8B-B14F-4D97-AF65-F5344CB8AC3E}">
        <p14:creationId xmlns:p14="http://schemas.microsoft.com/office/powerpoint/2010/main" val="783133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dirty="0" smtClean="0"/>
              <a:t>As countries scale up, some M and E systems have not yet been well adapted for DSD</a:t>
            </a:r>
          </a:p>
          <a:p>
            <a:r>
              <a:rPr lang="en-ZW" dirty="0" smtClean="0"/>
              <a:t>But data needed to inform program</a:t>
            </a:r>
          </a:p>
          <a:p>
            <a:r>
              <a:rPr lang="en-ZW" dirty="0" smtClean="0"/>
              <a:t>Simpler ways of collecting reliable data needed</a:t>
            </a:r>
          </a:p>
          <a:p>
            <a:r>
              <a:rPr lang="en-ZW" dirty="0" smtClean="0"/>
              <a:t>Simple sample based method for periodic monitoring of DSD implementation was designed with the assistance of CQUIN</a:t>
            </a:r>
          </a:p>
          <a:p>
            <a:r>
              <a:rPr lang="en-ZW" dirty="0" smtClean="0"/>
              <a:t>This was piloted/done in Mashonaland West Zimbabwe for the DSD review meeting</a:t>
            </a:r>
          </a:p>
          <a:p>
            <a:endParaRPr lang="en-ZW" dirty="0"/>
          </a:p>
        </p:txBody>
      </p:sp>
      <p:sp>
        <p:nvSpPr>
          <p:cNvPr id="4" name="Slide Number Placeholder 3"/>
          <p:cNvSpPr>
            <a:spLocks noGrp="1"/>
          </p:cNvSpPr>
          <p:nvPr>
            <p:ph type="sldNum" sz="quarter" idx="10"/>
          </p:nvPr>
        </p:nvSpPr>
        <p:spPr/>
        <p:txBody>
          <a:bodyPr/>
          <a:lstStyle/>
          <a:p>
            <a:fld id="{AEB86B9F-D182-41A7-92DE-B6DBB8BEEA6E}" type="slidenum">
              <a:rPr lang="en-US" smtClean="0"/>
              <a:t>7</a:t>
            </a:fld>
            <a:endParaRPr lang="en-US"/>
          </a:p>
        </p:txBody>
      </p:sp>
    </p:spTree>
    <p:extLst>
      <p:ext uri="{BB962C8B-B14F-4D97-AF65-F5344CB8AC3E}">
        <p14:creationId xmlns:p14="http://schemas.microsoft.com/office/powerpoint/2010/main" val="2930526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dirty="0" smtClean="0"/>
              <a:t>The province has 7 districts, six of which started implementing</a:t>
            </a:r>
            <a:r>
              <a:rPr lang="en-ZW" baseline="0" dirty="0" smtClean="0"/>
              <a:t> the Treat All and DSD guidance last year, 2017</a:t>
            </a:r>
          </a:p>
          <a:p>
            <a:r>
              <a:rPr lang="en-ZW" b="1" baseline="0" dirty="0" smtClean="0"/>
              <a:t>Because of time constraints to the review only 5 facilities per district were sampled for the review. This is 16.7% of all facilities (total 30)</a:t>
            </a:r>
            <a:endParaRPr lang="en-ZW" b="1" dirty="0"/>
          </a:p>
        </p:txBody>
      </p:sp>
      <p:sp>
        <p:nvSpPr>
          <p:cNvPr id="4" name="Slide Number Placeholder 3"/>
          <p:cNvSpPr>
            <a:spLocks noGrp="1"/>
          </p:cNvSpPr>
          <p:nvPr>
            <p:ph type="sldNum" sz="quarter" idx="10"/>
          </p:nvPr>
        </p:nvSpPr>
        <p:spPr/>
        <p:txBody>
          <a:bodyPr/>
          <a:lstStyle/>
          <a:p>
            <a:fld id="{AEB86B9F-D182-41A7-92DE-B6DBB8BEEA6E}" type="slidenum">
              <a:rPr lang="en-US" smtClean="0"/>
              <a:t>8</a:t>
            </a:fld>
            <a:endParaRPr lang="en-US"/>
          </a:p>
        </p:txBody>
      </p:sp>
    </p:spTree>
    <p:extLst>
      <p:ext uri="{BB962C8B-B14F-4D97-AF65-F5344CB8AC3E}">
        <p14:creationId xmlns:p14="http://schemas.microsoft.com/office/powerpoint/2010/main" val="659483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dirty="0" smtClean="0"/>
              <a:t>Step 3: High volume facilities had &gt;1000 clients in care</a:t>
            </a:r>
            <a:endParaRPr lang="en-ZW" dirty="0"/>
          </a:p>
        </p:txBody>
      </p:sp>
      <p:sp>
        <p:nvSpPr>
          <p:cNvPr id="4" name="Slide Number Placeholder 3"/>
          <p:cNvSpPr>
            <a:spLocks noGrp="1"/>
          </p:cNvSpPr>
          <p:nvPr>
            <p:ph type="sldNum" sz="quarter" idx="10"/>
          </p:nvPr>
        </p:nvSpPr>
        <p:spPr/>
        <p:txBody>
          <a:bodyPr/>
          <a:lstStyle/>
          <a:p>
            <a:fld id="{12F3F30F-0E2B-A347-8E89-8FE821C0EED9}" type="slidenum">
              <a:rPr lang="en-US" smtClean="0"/>
              <a:t>9</a:t>
            </a:fld>
            <a:endParaRPr lang="en-US"/>
          </a:p>
        </p:txBody>
      </p:sp>
    </p:spTree>
    <p:extLst>
      <p:ext uri="{BB962C8B-B14F-4D97-AF65-F5344CB8AC3E}">
        <p14:creationId xmlns:p14="http://schemas.microsoft.com/office/powerpoint/2010/main" val="246088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dirty="0" smtClean="0"/>
              <a:t>The sampling</a:t>
            </a:r>
            <a:r>
              <a:rPr lang="en-ZW" baseline="0" dirty="0" smtClean="0"/>
              <a:t> exercise showed that for the cohorts analysed for, all districts had were largely implementing the Fast Track, CARGs and Family Refills</a:t>
            </a:r>
            <a:endParaRPr lang="en-ZW" dirty="0"/>
          </a:p>
        </p:txBody>
      </p:sp>
      <p:sp>
        <p:nvSpPr>
          <p:cNvPr id="4" name="Slide Number Placeholder 3"/>
          <p:cNvSpPr>
            <a:spLocks noGrp="1"/>
          </p:cNvSpPr>
          <p:nvPr>
            <p:ph type="sldNum" sz="quarter" idx="10"/>
          </p:nvPr>
        </p:nvSpPr>
        <p:spPr/>
        <p:txBody>
          <a:bodyPr/>
          <a:lstStyle/>
          <a:p>
            <a:fld id="{AEB86B9F-D182-41A7-92DE-B6DBB8BEEA6E}" type="slidenum">
              <a:rPr lang="en-US" smtClean="0"/>
              <a:t>11</a:t>
            </a:fld>
            <a:endParaRPr lang="en-US"/>
          </a:p>
        </p:txBody>
      </p:sp>
    </p:spTree>
    <p:extLst>
      <p:ext uri="{BB962C8B-B14F-4D97-AF65-F5344CB8AC3E}">
        <p14:creationId xmlns:p14="http://schemas.microsoft.com/office/powerpoint/2010/main" val="1587304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Slide shows the data for both the 12 months and 24 months cohorts combined. Hurungwe (the learning district in the province) had extensive Implementation of the Fast Track, club refills and CARG models</a:t>
            </a:r>
          </a:p>
        </p:txBody>
      </p:sp>
      <p:sp>
        <p:nvSpPr>
          <p:cNvPr id="4" name="Slide Number Placeholder 3"/>
          <p:cNvSpPr>
            <a:spLocks noGrp="1"/>
          </p:cNvSpPr>
          <p:nvPr>
            <p:ph type="sldNum" sz="quarter" idx="10"/>
          </p:nvPr>
        </p:nvSpPr>
        <p:spPr/>
        <p:txBody>
          <a:bodyPr/>
          <a:lstStyle/>
          <a:p>
            <a:fld id="{AEB86B9F-D182-41A7-92DE-B6DBB8BEEA6E}" type="slidenum">
              <a:rPr lang="en-US" smtClean="0"/>
              <a:t>12</a:t>
            </a:fld>
            <a:endParaRPr lang="en-US"/>
          </a:p>
        </p:txBody>
      </p:sp>
    </p:spTree>
    <p:extLst>
      <p:ext uri="{BB962C8B-B14F-4D97-AF65-F5344CB8AC3E}">
        <p14:creationId xmlns:p14="http://schemas.microsoft.com/office/powerpoint/2010/main" val="1560368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graph</a:t>
            </a:r>
            <a:r>
              <a:rPr lang="en-US" baseline="0" dirty="0" smtClean="0"/>
              <a:t> controls for clients active on ART (seen for clinic visit or ART pickup within last 3 months)</a:t>
            </a:r>
            <a:endParaRPr lang="en-US" dirty="0"/>
          </a:p>
        </p:txBody>
      </p:sp>
      <p:sp>
        <p:nvSpPr>
          <p:cNvPr id="4" name="Slide Number Placeholder 3"/>
          <p:cNvSpPr>
            <a:spLocks noGrp="1"/>
          </p:cNvSpPr>
          <p:nvPr>
            <p:ph type="sldNum" sz="quarter" idx="10"/>
          </p:nvPr>
        </p:nvSpPr>
        <p:spPr/>
        <p:txBody>
          <a:bodyPr/>
          <a:lstStyle/>
          <a:p>
            <a:fld id="{AEB86B9F-D182-41A7-92DE-B6DBB8BEEA6E}" type="slidenum">
              <a:rPr lang="en-US" smtClean="0"/>
              <a:t>13</a:t>
            </a:fld>
            <a:endParaRPr lang="en-US"/>
          </a:p>
        </p:txBody>
      </p:sp>
    </p:spTree>
    <p:extLst>
      <p:ext uri="{BB962C8B-B14F-4D97-AF65-F5344CB8AC3E}">
        <p14:creationId xmlns:p14="http://schemas.microsoft.com/office/powerpoint/2010/main" val="2347285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Adolescents</a:t>
            </a:r>
            <a:r>
              <a:rPr lang="en-US" baseline="0" dirty="0" smtClean="0"/>
              <a:t> aged 10-15 were excluded from all analyses due to small total client (n=25)</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It is apparent from this modified cascade that the availability of VL testing is low (45% of active clients in the 24-month cohort and 32% in the 12-month cohort had received a VL test in the last 12 months). In this chart, we have not controlled the number of clients enrolled in non-mainstream models by VLS, due to the small number of clients with this test. In future provincial data review meetings, it may be worth collecting data on CD4, in order to obtain a more accurate picture of the adult population that meets the criteria of “stable” on ART (VL &lt;1000 or CD &gt;200, plus no opportunistic infection).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Only 21% of active ART patients in the 24-month cohort and 30% of active ART patients in the 12-month cohort were enrolled in a non-mainstream ART model.</a:t>
            </a:r>
          </a:p>
        </p:txBody>
      </p:sp>
      <p:sp>
        <p:nvSpPr>
          <p:cNvPr id="4" name="Slide Number Placeholder 3"/>
          <p:cNvSpPr>
            <a:spLocks noGrp="1"/>
          </p:cNvSpPr>
          <p:nvPr>
            <p:ph type="sldNum" sz="quarter" idx="10"/>
          </p:nvPr>
        </p:nvSpPr>
        <p:spPr/>
        <p:txBody>
          <a:bodyPr/>
          <a:lstStyle/>
          <a:p>
            <a:fld id="{AEB86B9F-D182-41A7-92DE-B6DBB8BEEA6E}" type="slidenum">
              <a:rPr lang="en-US" smtClean="0"/>
              <a:t>14</a:t>
            </a:fld>
            <a:endParaRPr lang="en-US"/>
          </a:p>
        </p:txBody>
      </p:sp>
    </p:spTree>
    <p:extLst>
      <p:ext uri="{BB962C8B-B14F-4D97-AF65-F5344CB8AC3E}">
        <p14:creationId xmlns:p14="http://schemas.microsoft.com/office/powerpoint/2010/main" val="3438565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lvl1pPr>
              <a:defRPr>
                <a:solidFill>
                  <a:srgbClr val="1E428A"/>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5509230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BCADF7-B54C-478B-A91E-BABCB30D5E5D}" type="datetimeFigureOut">
              <a:rPr lang="en-US" smtClean="0"/>
              <a:t>7/20/2018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85F84-89B0-40AF-94F2-6B1BCC2B53E2}" type="slidenum">
              <a:rPr lang="en-US" smtClean="0"/>
              <a:t>‹#›</a:t>
            </a:fld>
            <a:endParaRPr lang="en-US"/>
          </a:p>
        </p:txBody>
      </p:sp>
    </p:spTree>
    <p:extLst>
      <p:ext uri="{BB962C8B-B14F-4D97-AF65-F5344CB8AC3E}">
        <p14:creationId xmlns:p14="http://schemas.microsoft.com/office/powerpoint/2010/main" val="897950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BCADF7-B54C-478B-A91E-BABCB30D5E5D}" type="datetimeFigureOut">
              <a:rPr lang="en-US" smtClean="0"/>
              <a:t>7/20/2018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385F84-89B0-40AF-94F2-6B1BCC2B53E2}" type="slidenum">
              <a:rPr lang="en-US" smtClean="0"/>
              <a:t>‹#›</a:t>
            </a:fld>
            <a:endParaRPr lang="en-US"/>
          </a:p>
        </p:txBody>
      </p:sp>
    </p:spTree>
    <p:extLst>
      <p:ext uri="{BB962C8B-B14F-4D97-AF65-F5344CB8AC3E}">
        <p14:creationId xmlns:p14="http://schemas.microsoft.com/office/powerpoint/2010/main" val="34322767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BCADF7-B54C-478B-A91E-BABCB30D5E5D}" type="datetimeFigureOut">
              <a:rPr lang="en-US" smtClean="0"/>
              <a:t>7/20/2018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385F84-89B0-40AF-94F2-6B1BCC2B53E2}" type="slidenum">
              <a:rPr lang="en-US" smtClean="0"/>
              <a:t>‹#›</a:t>
            </a:fld>
            <a:endParaRPr lang="en-US"/>
          </a:p>
        </p:txBody>
      </p:sp>
    </p:spTree>
    <p:extLst>
      <p:ext uri="{BB962C8B-B14F-4D97-AF65-F5344CB8AC3E}">
        <p14:creationId xmlns:p14="http://schemas.microsoft.com/office/powerpoint/2010/main" val="15290801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BCADF7-B54C-478B-A91E-BABCB30D5E5D}" type="datetimeFigureOut">
              <a:rPr lang="en-US" smtClean="0"/>
              <a:t>7/20/2018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385F84-89B0-40AF-94F2-6B1BCC2B53E2}" type="slidenum">
              <a:rPr lang="en-US" smtClean="0"/>
              <a:t>‹#›</a:t>
            </a:fld>
            <a:endParaRPr lang="en-US"/>
          </a:p>
        </p:txBody>
      </p:sp>
    </p:spTree>
    <p:extLst>
      <p:ext uri="{BB962C8B-B14F-4D97-AF65-F5344CB8AC3E}">
        <p14:creationId xmlns:p14="http://schemas.microsoft.com/office/powerpoint/2010/main" val="129536920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214292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492" y="273051"/>
            <a:ext cx="6813892"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BCADF7-B54C-478B-A91E-BABCB30D5E5D}" type="datetimeFigureOut">
              <a:rPr lang="en-US" smtClean="0"/>
              <a:t>7/20/2018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385F84-89B0-40AF-94F2-6B1BCC2B53E2}" type="slidenum">
              <a:rPr lang="en-US" smtClean="0"/>
              <a:t>‹#›</a:t>
            </a:fld>
            <a:endParaRPr lang="en-US"/>
          </a:p>
        </p:txBody>
      </p:sp>
    </p:spTree>
    <p:extLst>
      <p:ext uri="{BB962C8B-B14F-4D97-AF65-F5344CB8AC3E}">
        <p14:creationId xmlns:p14="http://schemas.microsoft.com/office/powerpoint/2010/main" val="552744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7003870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604877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FE590C-7C58-431D-88EE-7CE9F23108DF}" type="datetimeFigureOut">
              <a:rPr lang="en-US" smtClean="0"/>
              <a:t>7/20/2018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D3408F-9211-4657-A917-27084F629389}" type="slidenum">
              <a:rPr lang="en-US" smtClean="0"/>
              <a:t>‹#›</a:t>
            </a:fld>
            <a:endParaRPr lang="en-US"/>
          </a:p>
        </p:txBody>
      </p:sp>
    </p:spTree>
    <p:extLst>
      <p:ext uri="{BB962C8B-B14F-4D97-AF65-F5344CB8AC3E}">
        <p14:creationId xmlns:p14="http://schemas.microsoft.com/office/powerpoint/2010/main" val="423210714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79213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6937815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302234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0790111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520572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FE590C-7C58-431D-88EE-7CE9F23108DF}" type="datetimeFigureOut">
              <a:rPr lang="en-US" smtClean="0"/>
              <a:t>7/20/2018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D3408F-9211-4657-A917-27084F629389}" type="slidenum">
              <a:rPr lang="en-US" smtClean="0"/>
              <a:t>‹#›</a:t>
            </a:fld>
            <a:endParaRPr lang="en-US"/>
          </a:p>
        </p:txBody>
      </p:sp>
    </p:spTree>
    <p:extLst>
      <p:ext uri="{BB962C8B-B14F-4D97-AF65-F5344CB8AC3E}">
        <p14:creationId xmlns:p14="http://schemas.microsoft.com/office/powerpoint/2010/main" val="36794281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FE590C-7C58-431D-88EE-7CE9F23108DF}" type="datetimeFigureOut">
              <a:rPr lang="en-US" smtClean="0"/>
              <a:t>7/20/2018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D3408F-9211-4657-A917-27084F629389}" type="slidenum">
              <a:rPr lang="en-US" smtClean="0"/>
              <a:t>‹#›</a:t>
            </a:fld>
            <a:endParaRPr lang="en-US"/>
          </a:p>
        </p:txBody>
      </p:sp>
    </p:spTree>
    <p:extLst>
      <p:ext uri="{BB962C8B-B14F-4D97-AF65-F5344CB8AC3E}">
        <p14:creationId xmlns:p14="http://schemas.microsoft.com/office/powerpoint/2010/main" val="2051009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FE590C-7C58-431D-88EE-7CE9F23108DF}" type="datetimeFigureOut">
              <a:rPr lang="en-US" smtClean="0"/>
              <a:t>7/20/2018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D3408F-9211-4657-A917-27084F629389}" type="slidenum">
              <a:rPr lang="en-US" smtClean="0"/>
              <a:t>‹#›</a:t>
            </a:fld>
            <a:endParaRPr lang="en-US"/>
          </a:p>
        </p:txBody>
      </p:sp>
    </p:spTree>
    <p:extLst>
      <p:ext uri="{BB962C8B-B14F-4D97-AF65-F5344CB8AC3E}">
        <p14:creationId xmlns:p14="http://schemas.microsoft.com/office/powerpoint/2010/main" val="32537067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9"/>
            <a:ext cx="2742486"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74639"/>
            <a:ext cx="802431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FE590C-7C58-431D-88EE-7CE9F23108DF}" type="datetimeFigureOut">
              <a:rPr lang="en-US" smtClean="0"/>
              <a:t>7/20/2018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D3408F-9211-4657-A917-27084F629389}" type="slidenum">
              <a:rPr lang="en-US" smtClean="0"/>
              <a:t>‹#›</a:t>
            </a:fld>
            <a:endParaRPr lang="en-US"/>
          </a:p>
        </p:txBody>
      </p:sp>
    </p:spTree>
    <p:extLst>
      <p:ext uri="{BB962C8B-B14F-4D97-AF65-F5344CB8AC3E}">
        <p14:creationId xmlns:p14="http://schemas.microsoft.com/office/powerpoint/2010/main" val="429000641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974387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8120652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83665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694602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8992933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91BA2-F9AB-48B9-9682-E1B2422A6A33}" type="datetimeFigureOut">
              <a:rPr lang="en-US" smtClean="0"/>
              <a:t>7/20/2018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1887BD-5790-485D-B2E6-F5D7E76543EE}" type="slidenum">
              <a:rPr lang="en-US" smtClean="0"/>
              <a:t>‹#›</a:t>
            </a:fld>
            <a:endParaRPr lang="en-US"/>
          </a:p>
        </p:txBody>
      </p:sp>
    </p:spTree>
    <p:extLst>
      <p:ext uri="{BB962C8B-B14F-4D97-AF65-F5344CB8AC3E}">
        <p14:creationId xmlns:p14="http://schemas.microsoft.com/office/powerpoint/2010/main" val="2315409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091BA2-F9AB-48B9-9682-E1B2422A6A33}" type="datetimeFigureOut">
              <a:rPr lang="en-US" smtClean="0"/>
              <a:t>7/20/2018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1887BD-5790-485D-B2E6-F5D7E76543EE}" type="slidenum">
              <a:rPr lang="en-US" smtClean="0"/>
              <a:t>‹#›</a:t>
            </a:fld>
            <a:endParaRPr lang="en-US"/>
          </a:p>
        </p:txBody>
      </p:sp>
    </p:spTree>
    <p:extLst>
      <p:ext uri="{BB962C8B-B14F-4D97-AF65-F5344CB8AC3E}">
        <p14:creationId xmlns:p14="http://schemas.microsoft.com/office/powerpoint/2010/main" val="39285644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091BA2-F9AB-48B9-9682-E1B2422A6A33}" type="datetimeFigureOut">
              <a:rPr lang="en-US" smtClean="0"/>
              <a:t>7/20/2018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1887BD-5790-485D-B2E6-F5D7E76543EE}" type="slidenum">
              <a:rPr lang="en-US" smtClean="0"/>
              <a:t>‹#›</a:t>
            </a:fld>
            <a:endParaRPr lang="en-US"/>
          </a:p>
        </p:txBody>
      </p:sp>
    </p:spTree>
    <p:extLst>
      <p:ext uri="{BB962C8B-B14F-4D97-AF65-F5344CB8AC3E}">
        <p14:creationId xmlns:p14="http://schemas.microsoft.com/office/powerpoint/2010/main" val="28854558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5535946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9"/>
            <a:ext cx="2742486"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74639"/>
            <a:ext cx="802431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17821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441" y="6356351"/>
            <a:ext cx="2844059" cy="365125"/>
          </a:xfrm>
          <a:prstGeom prst="rect">
            <a:avLst/>
          </a:prstGeom>
        </p:spPr>
        <p:txBody>
          <a:bodyPr/>
          <a:lstStyle/>
          <a:p>
            <a:fld id="{5B462AEA-7B47-4720-A855-F3BC2D189930}" type="datetimeFigureOut">
              <a:rPr lang="en-US" smtClean="0"/>
              <a:t>7/20/2018</a:t>
            </a:fld>
            <a:endParaRPr lang="en-US"/>
          </a:p>
        </p:txBody>
      </p:sp>
      <p:sp>
        <p:nvSpPr>
          <p:cNvPr id="8" name="Footer Placeholder 7"/>
          <p:cNvSpPr>
            <a:spLocks noGrp="1"/>
          </p:cNvSpPr>
          <p:nvPr>
            <p:ph type="ftr" sz="quarter" idx="11"/>
          </p:nvPr>
        </p:nvSpPr>
        <p:spPr>
          <a:xfrm>
            <a:off x="4164515" y="6356351"/>
            <a:ext cx="3859795"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5325" y="6356351"/>
            <a:ext cx="2844059" cy="365125"/>
          </a:xfrm>
          <a:prstGeom prst="rect">
            <a:avLst/>
          </a:prstGeom>
        </p:spPr>
        <p:txBody>
          <a:bodyPr/>
          <a:lstStyle/>
          <a:p>
            <a:fld id="{455879BB-0E0B-4EE3-BBD9-E45234CFCC5F}" type="slidenum">
              <a:rPr lang="en-US" smtClean="0"/>
              <a:t>‹#›</a:t>
            </a:fld>
            <a:endParaRPr lang="en-US"/>
          </a:p>
        </p:txBody>
      </p:sp>
    </p:spTree>
    <p:extLst>
      <p:ext uri="{BB962C8B-B14F-4D97-AF65-F5344CB8AC3E}">
        <p14:creationId xmlns:p14="http://schemas.microsoft.com/office/powerpoint/2010/main" val="200897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946804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492" y="273051"/>
            <a:ext cx="6813892"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64520781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848971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8"/>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9441" y="6356353"/>
            <a:ext cx="2844059" cy="365125"/>
          </a:xfrm>
          <a:prstGeom prst="rect">
            <a:avLst/>
          </a:prstGeom>
        </p:spPr>
        <p:txBody>
          <a:bodyPr/>
          <a:lstStyle/>
          <a:p>
            <a:fld id="{C53601A2-6C1B-7B4F-AD41-EADE83DBC2C5}" type="datetime1">
              <a:rPr lang="en-US" smtClean="0"/>
              <a:t>7/20/2018</a:t>
            </a:fld>
            <a:endParaRPr lang="en-US"/>
          </a:p>
        </p:txBody>
      </p:sp>
      <p:sp>
        <p:nvSpPr>
          <p:cNvPr id="5" name="Footer Placeholder 4"/>
          <p:cNvSpPr>
            <a:spLocks noGrp="1"/>
          </p:cNvSpPr>
          <p:nvPr>
            <p:ph type="ftr" sz="quarter" idx="11"/>
          </p:nvPr>
        </p:nvSpPr>
        <p:spPr>
          <a:xfrm>
            <a:off x="4164515" y="6356353"/>
            <a:ext cx="3859795" cy="365125"/>
          </a:xfrm>
          <a:prstGeom prst="rect">
            <a:avLst/>
          </a:prstGeom>
        </p:spPr>
        <p:txBody>
          <a:bodyPr/>
          <a:lstStyle/>
          <a:p>
            <a:r>
              <a:rPr lang="en-US" smtClean="0"/>
              <a:t>The CQUIN Learning Network</a:t>
            </a:r>
            <a:endParaRPr lang="en-US"/>
          </a:p>
        </p:txBody>
      </p:sp>
      <p:sp>
        <p:nvSpPr>
          <p:cNvPr id="6" name="Slide Number Placeholder 5"/>
          <p:cNvSpPr>
            <a:spLocks noGrp="1"/>
          </p:cNvSpPr>
          <p:nvPr>
            <p:ph type="sldNum" sz="quarter" idx="12"/>
          </p:nvPr>
        </p:nvSpPr>
        <p:spPr>
          <a:xfrm>
            <a:off x="8735326" y="6356353"/>
            <a:ext cx="2844059" cy="365125"/>
          </a:xfrm>
          <a:prstGeom prst="rect">
            <a:avLst/>
          </a:prstGeom>
        </p:spPr>
        <p:txBody>
          <a:bodyPr/>
          <a:lstStyle/>
          <a:p>
            <a:fld id="{A353ED82-83C9-5648-90D6-C14971565AEE}" type="slidenum">
              <a:rPr lang="en-US" smtClean="0"/>
              <a:t>‹#›</a:t>
            </a:fld>
            <a:endParaRPr lang="en-US"/>
          </a:p>
        </p:txBody>
      </p:sp>
    </p:spTree>
    <p:extLst>
      <p:ext uri="{BB962C8B-B14F-4D97-AF65-F5344CB8AC3E}">
        <p14:creationId xmlns:p14="http://schemas.microsoft.com/office/powerpoint/2010/main" val="1028747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7982" y="6356352"/>
            <a:ext cx="2742486" cy="365125"/>
          </a:xfrm>
          <a:prstGeom prst="rect">
            <a:avLst/>
          </a:prstGeom>
        </p:spPr>
        <p:txBody>
          <a:bodyPr/>
          <a:lstStyle/>
          <a:p>
            <a:fld id="{59A3D164-D31F-4C71-8688-6FDED2B9136B}" type="datetime1">
              <a:rPr lang="en-US" smtClean="0"/>
              <a:t>7/20/2018</a:t>
            </a:fld>
            <a:endParaRPr lang="en-US"/>
          </a:p>
        </p:txBody>
      </p:sp>
      <p:sp>
        <p:nvSpPr>
          <p:cNvPr id="3" name="Footer Placeholder 2"/>
          <p:cNvSpPr>
            <a:spLocks noGrp="1"/>
          </p:cNvSpPr>
          <p:nvPr>
            <p:ph type="ftr" sz="quarter" idx="11"/>
          </p:nvPr>
        </p:nvSpPr>
        <p:spPr>
          <a:xfrm>
            <a:off x="4037549" y="6356352"/>
            <a:ext cx="4113728" cy="365125"/>
          </a:xfrm>
          <a:prstGeom prst="rect">
            <a:avLst/>
          </a:prstGeom>
        </p:spPr>
        <p:txBody>
          <a:bodyPr/>
          <a:lstStyle/>
          <a:p>
            <a:r>
              <a:rPr lang="en-US" smtClean="0"/>
              <a:t>The CQUIN Learning Network</a:t>
            </a:r>
            <a:endParaRPr lang="en-US"/>
          </a:p>
        </p:txBody>
      </p:sp>
      <p:sp>
        <p:nvSpPr>
          <p:cNvPr id="4" name="Slide Number Placeholder 3"/>
          <p:cNvSpPr>
            <a:spLocks noGrp="1"/>
          </p:cNvSpPr>
          <p:nvPr>
            <p:ph type="sldNum" sz="quarter" idx="12"/>
          </p:nvPr>
        </p:nvSpPr>
        <p:spPr>
          <a:xfrm>
            <a:off x="8608357" y="6356352"/>
            <a:ext cx="2742486" cy="365125"/>
          </a:xfrm>
          <a:prstGeom prst="rect">
            <a:avLst/>
          </a:prstGeom>
        </p:spPr>
        <p:txBody>
          <a:bodyPr/>
          <a:lstStyle/>
          <a:p>
            <a:fld id="{636F3FCF-165B-4F64-96CF-2CA5A57999F6}" type="slidenum">
              <a:rPr lang="en-US" smtClean="0"/>
              <a:t>‹#›</a:t>
            </a:fld>
            <a:endParaRPr lang="en-US"/>
          </a:p>
        </p:txBody>
      </p:sp>
    </p:spTree>
    <p:extLst>
      <p:ext uri="{BB962C8B-B14F-4D97-AF65-F5344CB8AC3E}">
        <p14:creationId xmlns:p14="http://schemas.microsoft.com/office/powerpoint/2010/main" val="67837233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1.pn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2.jpg"/><Relationship Id="rId4" Type="http://schemas.openxmlformats.org/officeDocument/2006/relationships/slideLayout" Target="../slideLayouts/slideLayout13.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3.png"/><Relationship Id="rId5" Type="http://schemas.openxmlformats.org/officeDocument/2006/relationships/slideLayout" Target="../slideLayouts/slideLayout22.xml"/><Relationship Id="rId10" Type="http://schemas.openxmlformats.org/officeDocument/2006/relationships/theme" Target="../theme/theme4.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10" Type="http://schemas.openxmlformats.org/officeDocument/2006/relationships/theme" Target="../theme/theme5.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441" y="1600201"/>
            <a:ext cx="10969943" cy="4525963"/>
          </a:xfrm>
          <a:prstGeom prst="rect">
            <a:avLst/>
          </a:prstGeom>
        </p:spPr>
        <p:txBody>
          <a:bodyPr vert="horz" lIns="91440" tIns="45720" rIns="91440" bIns="45720" rtlCol="0">
            <a:normAutofit/>
          </a:bodyPr>
          <a:lstStyle/>
          <a:p>
            <a:pPr lvl="0"/>
            <a:r>
              <a:rPr lang="en-US" dirty="0" smtClean="0"/>
              <a:t>Click to edit Master text styles </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54A419-5518-42C3-8089-5DDCCE7750E1}" type="datetimeFigureOut">
              <a:rPr lang="en-US" smtClean="0"/>
              <a:t>7/20/2018</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3604C-2049-450E-ACEF-0A00017CA4B4}" type="slidenum">
              <a:rPr lang="en-US" smtClean="0"/>
              <a:t>‹#›</a:t>
            </a:fld>
            <a:endParaRPr lang="en-US"/>
          </a:p>
        </p:txBody>
      </p:sp>
    </p:spTree>
    <p:extLst>
      <p:ext uri="{BB962C8B-B14F-4D97-AF65-F5344CB8AC3E}">
        <p14:creationId xmlns:p14="http://schemas.microsoft.com/office/powerpoint/2010/main" val="1505134192"/>
      </p:ext>
    </p:extLst>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rgbClr val="1E428A"/>
          </a:solidFill>
          <a:latin typeface="Garamond" panose="02020404030301010803"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1E428A"/>
          </a:solidFill>
          <a:latin typeface="Garamond" panose="020204040303010108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1E428A"/>
          </a:solidFill>
          <a:latin typeface="Garamond" panose="020204040303010108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1E428A"/>
          </a:solidFill>
          <a:latin typeface="Garamond" panose="020204040303010108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1E428A"/>
          </a:solidFill>
          <a:latin typeface="Garamond" panose="02020404030301010803" pitchFamily="18" charset="0"/>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rgbClr val="004582"/>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274638"/>
            <a:ext cx="12188825" cy="1096962"/>
          </a:xfrm>
          <a:prstGeom prst="rect">
            <a:avLst/>
          </a:prstGeom>
          <a:solidFill>
            <a:srgbClr val="1E4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1588" y="6477000"/>
            <a:ext cx="12188825" cy="381000"/>
          </a:xfrm>
          <a:prstGeom prst="rect">
            <a:avLst/>
          </a:prstGeom>
          <a:solidFill>
            <a:srgbClr val="1E4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rPr>
              <a:t>Differentiated</a:t>
            </a:r>
            <a:r>
              <a:rPr lang="en-US" baseline="0" dirty="0" smtClean="0">
                <a:solidFill>
                  <a:srgbClr val="FFFF00"/>
                </a:solidFill>
              </a:rPr>
              <a:t> Service Delivery 2018</a:t>
            </a:r>
            <a:endParaRPr lang="en-US" dirty="0">
              <a:solidFill>
                <a:srgbClr val="FFFF00"/>
              </a:solidFill>
            </a:endParaRPr>
          </a:p>
        </p:txBody>
      </p:sp>
      <p:pic>
        <p:nvPicPr>
          <p:cNvPr id="7" name="Picture 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27012" y="6019800"/>
            <a:ext cx="3411000" cy="353048"/>
          </a:xfrm>
          <a:prstGeom prst="rect">
            <a:avLst/>
          </a:prstGeom>
        </p:spPr>
      </p:pic>
    </p:spTree>
    <p:extLst>
      <p:ext uri="{BB962C8B-B14F-4D97-AF65-F5344CB8AC3E}">
        <p14:creationId xmlns:p14="http://schemas.microsoft.com/office/powerpoint/2010/main" val="767415402"/>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55" r:id="rId3"/>
    <p:sldLayoutId id="2147483656" r:id="rId4"/>
    <p:sldLayoutId id="2147483658" r:id="rId5"/>
    <p:sldLayoutId id="2147483660" r:id="rId6"/>
    <p:sldLayoutId id="2147483697" r:id="rId7"/>
    <p:sldLayoutId id="2147483698" r:id="rId8"/>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bg1"/>
          </a:solidFill>
          <a:latin typeface="Garamond" panose="02020404030301010803"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1E428A"/>
          </a:solidFill>
          <a:latin typeface="Garamond" panose="020204040303010108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1E428A"/>
          </a:solidFill>
          <a:latin typeface="Garamond" panose="020204040303010108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1E428A"/>
          </a:solidFill>
          <a:latin typeface="Garamond" panose="020204040303010108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1E428A"/>
          </a:solidFill>
          <a:latin typeface="Garamond" panose="020204040303010108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1E428A"/>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BCADF7-B54C-478B-A91E-BABCB30D5E5D}" type="datetimeFigureOut">
              <a:rPr lang="en-US" smtClean="0"/>
              <a:t>7/20/2018</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385F84-89B0-40AF-94F2-6B1BCC2B53E2}" type="slidenum">
              <a:rPr lang="en-US" smtClean="0"/>
              <a:t>‹#›</a:t>
            </a:fld>
            <a:endParaRPr lang="en-US"/>
          </a:p>
        </p:txBody>
      </p:sp>
    </p:spTree>
    <p:extLst>
      <p:ext uri="{BB962C8B-B14F-4D97-AF65-F5344CB8AC3E}">
        <p14:creationId xmlns:p14="http://schemas.microsoft.com/office/powerpoint/2010/main" val="1317616526"/>
      </p:ext>
    </p:extLst>
  </p:cSld>
  <p:clrMap bg1="lt1" tx1="dk1" bg2="lt2" tx2="dk2" accent1="accent1" accent2="accent2" accent3="accent3" accent4="accent4" accent5="accent5" accent6="accent6" hlink="hlink" folHlink="folHlink"/>
  <p:sldLayoutIdLst>
    <p:sldLayoutId id="2147483663" r:id="rId1"/>
    <p:sldLayoutId id="2147483665" r:id="rId2"/>
    <p:sldLayoutId id="2147483666" r:id="rId3"/>
    <p:sldLayoutId id="2147483667" r:id="rId4"/>
    <p:sldLayoutId id="2147483668" r:id="rId5"/>
    <p:sldLayoutId id="2147483669" r:id="rId6"/>
    <p:sldLayoutId id="2147483670" r:id="rId7"/>
    <p:sldLayoutId id="2147483671" r:id="rId8"/>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bg1"/>
          </a:solidFill>
          <a:latin typeface="Garamond" panose="02020404030301010803"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1E428A"/>
          </a:solidFill>
          <a:latin typeface="Garamond" panose="020204040303010108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1E428A"/>
          </a:solidFill>
          <a:latin typeface="Garamond" panose="020204040303010108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1E428A"/>
          </a:solidFill>
          <a:latin typeface="Garamond" panose="020204040303010108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1E428A"/>
          </a:solidFill>
          <a:latin typeface="Garamond" panose="020204040303010108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1E428A"/>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441" y="1600201"/>
            <a:ext cx="10969943"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FE590C-7C58-431D-88EE-7CE9F23108DF}" type="datetimeFigureOut">
              <a:rPr lang="en-US" smtClean="0"/>
              <a:t>7/20/2018</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D3408F-9211-4657-A917-27084F629389}" type="slidenum">
              <a:rPr lang="en-US" smtClean="0"/>
              <a:t>‹#›</a:t>
            </a:fld>
            <a:endParaRPr lang="en-US"/>
          </a:p>
        </p:txBody>
      </p:sp>
      <p:pic>
        <p:nvPicPr>
          <p:cNvPr id="7" name="Picture 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271622" y="5990116"/>
            <a:ext cx="2612482" cy="763513"/>
          </a:xfrm>
          <a:prstGeom prst="rect">
            <a:avLst/>
          </a:prstGeom>
        </p:spPr>
      </p:pic>
    </p:spTree>
    <p:extLst>
      <p:ext uri="{BB962C8B-B14F-4D97-AF65-F5344CB8AC3E}">
        <p14:creationId xmlns:p14="http://schemas.microsoft.com/office/powerpoint/2010/main" val="201301022"/>
      </p:ext>
    </p:extLst>
  </p:cSld>
  <p:clrMap bg1="lt1" tx1="dk1" bg2="lt2" tx2="dk2" accent1="accent1" accent2="accent2" accent3="accent3" accent4="accent4" accent5="accent5" accent6="accent6" hlink="hlink" folHlink="folHlink"/>
  <p:sldLayoutIdLst>
    <p:sldLayoutId id="2147483675"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Lst>
  <p:timing>
    <p:tnLst>
      <p:par>
        <p:cTn id="1" dur="indefinite" restart="never" nodeType="tmRoot"/>
      </p:par>
    </p:tnLst>
  </p:timing>
  <p:txStyles>
    <p:titleStyle>
      <a:lvl1pPr algn="ctr" defTabSz="914400" rtl="0" eaLnBrk="1" latinLnBrk="0" hangingPunct="1">
        <a:spcBef>
          <a:spcPct val="0"/>
        </a:spcBef>
        <a:buNone/>
        <a:defRPr sz="4400" kern="1200">
          <a:solidFill>
            <a:srgbClr val="1E428A"/>
          </a:solidFill>
          <a:latin typeface="Garamond" panose="02020404030301010803"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1E428A"/>
          </a:solidFill>
          <a:latin typeface="Garamond" panose="020204040303010108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1E428A"/>
          </a:solidFill>
          <a:latin typeface="Garamond" panose="020204040303010108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1E428A"/>
          </a:solidFill>
          <a:latin typeface="Garamond" panose="020204040303010108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1E428A"/>
          </a:solidFill>
          <a:latin typeface="Garamond" panose="020204040303010108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1E428A"/>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441" y="1600201"/>
            <a:ext cx="10969943"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91BA2-F9AB-48B9-9682-E1B2422A6A33}" type="datetimeFigureOut">
              <a:rPr lang="en-US" smtClean="0"/>
              <a:t>7/20/2018</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1887BD-5790-485D-B2E6-F5D7E76543EE}" type="slidenum">
              <a:rPr lang="en-US" smtClean="0"/>
              <a:t>‹#›</a:t>
            </a:fld>
            <a:endParaRPr lang="en-US"/>
          </a:p>
        </p:txBody>
      </p:sp>
    </p:spTree>
    <p:extLst>
      <p:ext uri="{BB962C8B-B14F-4D97-AF65-F5344CB8AC3E}">
        <p14:creationId xmlns:p14="http://schemas.microsoft.com/office/powerpoint/2010/main" val="3807887861"/>
      </p:ext>
    </p:extLst>
  </p:cSld>
  <p:clrMap bg1="lt1" tx1="dk1" bg2="lt2" tx2="dk2" accent1="accent1" accent2="accent2" accent3="accent3" accent4="accent4" accent5="accent5" accent6="accent6" hlink="hlink" folHlink="folHlink"/>
  <p:sldLayoutIdLst>
    <p:sldLayoutId id="2147483687"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Lst>
  <p:timing>
    <p:tnLst>
      <p:par>
        <p:cTn id="1" dur="indefinite" restart="never" nodeType="tmRoot"/>
      </p:par>
    </p:tnLst>
  </p:timing>
  <p:txStyles>
    <p:titleStyle>
      <a:lvl1pPr algn="ctr" defTabSz="914400" rtl="0" eaLnBrk="1" latinLnBrk="0" hangingPunct="1">
        <a:spcBef>
          <a:spcPct val="0"/>
        </a:spcBef>
        <a:buNone/>
        <a:defRPr sz="4400" kern="1200">
          <a:solidFill>
            <a:srgbClr val="1E428A"/>
          </a:solidFill>
          <a:latin typeface="Garamond" panose="02020404030301010803"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1E428A"/>
          </a:solidFill>
          <a:latin typeface="Garamond" panose="020204040303010108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1E428A"/>
          </a:solidFill>
          <a:latin typeface="Garamond" panose="020204040303010108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1E428A"/>
          </a:solidFill>
          <a:latin typeface="Garamond" panose="020204040303010108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1E428A"/>
          </a:solidFill>
          <a:latin typeface="Garamond" panose="020204040303010108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1E428A"/>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jpe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jpe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jpe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2812" y="1752600"/>
            <a:ext cx="10360501" cy="1470025"/>
          </a:xfrm>
        </p:spPr>
        <p:txBody>
          <a:bodyPr>
            <a:normAutofit/>
          </a:bodyPr>
          <a:lstStyle/>
          <a:p>
            <a:r>
              <a:rPr lang="en-US" b="1" dirty="0" smtClean="0"/>
              <a:t>Taking DSD to Scale in Zimbabwe</a:t>
            </a:r>
            <a:endParaRPr lang="en-US" dirty="0">
              <a:solidFill>
                <a:srgbClr val="1E428A"/>
              </a:solidFill>
            </a:endParaRPr>
          </a:p>
        </p:txBody>
      </p:sp>
      <p:sp>
        <p:nvSpPr>
          <p:cNvPr id="3" name="Subtitle 2"/>
          <p:cNvSpPr>
            <a:spLocks noGrp="1"/>
          </p:cNvSpPr>
          <p:nvPr>
            <p:ph type="subTitle" idx="1"/>
          </p:nvPr>
        </p:nvSpPr>
        <p:spPr>
          <a:xfrm>
            <a:off x="1827212" y="3429000"/>
            <a:ext cx="8532178" cy="2057400"/>
          </a:xfrm>
        </p:spPr>
        <p:txBody>
          <a:bodyPr>
            <a:normAutofit fontScale="92500" lnSpcReduction="10000"/>
          </a:bodyPr>
          <a:lstStyle/>
          <a:p>
            <a:r>
              <a:rPr lang="en-US" dirty="0" smtClean="0"/>
              <a:t>Dr. Tsitsi Apollo</a:t>
            </a:r>
          </a:p>
          <a:p>
            <a:r>
              <a:rPr lang="en-US" dirty="0" smtClean="0"/>
              <a:t>Deputy Director HIV/AIDS, STIs</a:t>
            </a:r>
          </a:p>
          <a:p>
            <a:r>
              <a:rPr lang="en-US" dirty="0" smtClean="0"/>
              <a:t>Zimbabwe, MOHCC,</a:t>
            </a:r>
          </a:p>
          <a:p>
            <a:r>
              <a:rPr lang="en-US" dirty="0" smtClean="0"/>
              <a:t>July 23, 2018</a:t>
            </a:r>
            <a:endParaRPr lang="en-US" dirty="0"/>
          </a:p>
        </p:txBody>
      </p:sp>
      <p:sp>
        <p:nvSpPr>
          <p:cNvPr id="5" name="Rectangle 4"/>
          <p:cNvSpPr/>
          <p:nvPr/>
        </p:nvSpPr>
        <p:spPr>
          <a:xfrm>
            <a:off x="0" y="-1"/>
            <a:ext cx="12188825" cy="990601"/>
          </a:xfrm>
          <a:prstGeom prst="rect">
            <a:avLst/>
          </a:prstGeom>
          <a:solidFill>
            <a:srgbClr val="1E4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FF00"/>
                </a:solidFill>
                <a:latin typeface="Trade Gothic LT Std Bold" panose="020B0804050502020204" pitchFamily="34" charset="0"/>
              </a:rPr>
              <a:t>Differentiated Service Delivery 2018: Innovations, Best Practices &amp; Lessons Learned </a:t>
            </a:r>
            <a:endParaRPr lang="en-US" sz="2400" dirty="0">
              <a:solidFill>
                <a:srgbClr val="FFFF00"/>
              </a:solidFill>
              <a:latin typeface="Trade Gothic LT Std Bold" panose="020B080405050202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5812" y="6019800"/>
            <a:ext cx="2209800" cy="72559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012" y="6392349"/>
            <a:ext cx="3411000" cy="353048"/>
          </a:xfrm>
          <a:prstGeom prst="rect">
            <a:avLst/>
          </a:prstGeom>
        </p:spPr>
      </p:pic>
    </p:spTree>
    <p:extLst>
      <p:ext uri="{BB962C8B-B14F-4D97-AF65-F5344CB8AC3E}">
        <p14:creationId xmlns:p14="http://schemas.microsoft.com/office/powerpoint/2010/main" val="4477703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88824" cy="1143000"/>
          </a:xfrm>
        </p:spPr>
        <p:txBody>
          <a:bodyPr/>
          <a:lstStyle/>
          <a:p>
            <a:r>
              <a:rPr lang="en-ZW" dirty="0" smtClean="0"/>
              <a:t>Methodology</a:t>
            </a:r>
            <a:endParaRPr lang="en-ZW" dirty="0"/>
          </a:p>
        </p:txBody>
      </p:sp>
      <p:graphicFrame>
        <p:nvGraphicFramePr>
          <p:cNvPr id="6" name="Content Placeholder 5"/>
          <p:cNvGraphicFramePr>
            <a:graphicFrameLocks noGrp="1"/>
          </p:cNvGraphicFramePr>
          <p:nvPr>
            <p:ph idx="1"/>
            <p:extLst/>
          </p:nvPr>
        </p:nvGraphicFramePr>
        <p:xfrm>
          <a:off x="609441" y="1600203"/>
          <a:ext cx="10969943"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4294967295"/>
          </p:nvPr>
        </p:nvSpPr>
        <p:spPr>
          <a:xfrm>
            <a:off x="8735326" y="6356353"/>
            <a:ext cx="2844059" cy="365125"/>
          </a:xfrm>
          <a:prstGeom prst="rect">
            <a:avLst/>
          </a:prstGeom>
        </p:spPr>
        <p:txBody>
          <a:bodyPr/>
          <a:lstStyle/>
          <a:p>
            <a:fld id="{A353ED82-83C9-5648-90D6-C14971565AEE}" type="slidenum">
              <a:rPr lang="en-US" smtClean="0"/>
              <a:t>10</a:t>
            </a:fld>
            <a:endParaRPr lang="en-US"/>
          </a:p>
        </p:txBody>
      </p:sp>
    </p:spTree>
    <p:extLst>
      <p:ext uri="{BB962C8B-B14F-4D97-AF65-F5344CB8AC3E}">
        <p14:creationId xmlns:p14="http://schemas.microsoft.com/office/powerpoint/2010/main" val="9795492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31171"/>
            <a:ext cx="12188825" cy="118181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dirty="0">
                <a:solidFill>
                  <a:prstClr val="white"/>
                </a:solidFill>
                <a:latin typeface="Garamond" panose="02020404030301010803" pitchFamily="18" charset="0"/>
              </a:rPr>
              <a:t>Mashonaland West Province as of April, 2018 </a:t>
            </a:r>
            <a:endParaRPr lang="en-US" sz="3600" dirty="0">
              <a:solidFill>
                <a:prstClr val="white"/>
              </a:solidFill>
              <a:latin typeface="Garamond" panose="02020404030301010803" pitchFamily="18" charset="0"/>
            </a:endParaRPr>
          </a:p>
        </p:txBody>
      </p:sp>
      <p:graphicFrame>
        <p:nvGraphicFramePr>
          <p:cNvPr id="30" name="Chart 29"/>
          <p:cNvGraphicFramePr/>
          <p:nvPr>
            <p:extLst>
              <p:ext uri="{D42A27DB-BD31-4B8C-83A1-F6EECF244321}">
                <p14:modId xmlns:p14="http://schemas.microsoft.com/office/powerpoint/2010/main" val="2244885508"/>
              </p:ext>
            </p:extLst>
          </p:nvPr>
        </p:nvGraphicFramePr>
        <p:xfrm>
          <a:off x="800100" y="1181820"/>
          <a:ext cx="10001250" cy="52189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935161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1"/>
            <a:ext cx="12188825" cy="118181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dirty="0">
                <a:solidFill>
                  <a:prstClr val="white"/>
                </a:solidFill>
                <a:latin typeface="Garamond" panose="02020404030301010803" pitchFamily="18" charset="0"/>
              </a:rPr>
              <a:t>Mashonaland West </a:t>
            </a:r>
            <a:r>
              <a:rPr lang="en-US" sz="2800" dirty="0">
                <a:solidFill>
                  <a:prstClr val="white"/>
                </a:solidFill>
                <a:latin typeface="Garamond" panose="02020404030301010803" pitchFamily="18" charset="0"/>
              </a:rPr>
              <a:t/>
            </a:r>
            <a:br>
              <a:rPr lang="en-US" sz="2800" dirty="0">
                <a:solidFill>
                  <a:prstClr val="white"/>
                </a:solidFill>
                <a:latin typeface="Garamond" panose="02020404030301010803" pitchFamily="18" charset="0"/>
              </a:rPr>
            </a:br>
            <a:r>
              <a:rPr lang="en-US" sz="2800" dirty="0">
                <a:solidFill>
                  <a:prstClr val="white"/>
                </a:solidFill>
                <a:latin typeface="Garamond" panose="02020404030301010803" pitchFamily="18" charset="0"/>
              </a:rPr>
              <a:t>Provincial DSD Data Summary as of April, 2018</a:t>
            </a:r>
          </a:p>
        </p:txBody>
      </p:sp>
      <p:graphicFrame>
        <p:nvGraphicFramePr>
          <p:cNvPr id="4" name="Chart 3"/>
          <p:cNvGraphicFramePr/>
          <p:nvPr>
            <p:extLst/>
          </p:nvPr>
        </p:nvGraphicFramePr>
        <p:xfrm>
          <a:off x="2074504" y="1397000"/>
          <a:ext cx="7970807" cy="4770887"/>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9505956" y="2153198"/>
            <a:ext cx="757989" cy="338554"/>
          </a:xfrm>
          <a:prstGeom prst="rect">
            <a:avLst/>
          </a:prstGeom>
          <a:noFill/>
        </p:spPr>
        <p:txBody>
          <a:bodyPr wrap="square" rtlCol="0">
            <a:spAutoFit/>
          </a:bodyPr>
          <a:lstStyle/>
          <a:p>
            <a:pPr algn="ctr"/>
            <a:r>
              <a:rPr lang="en-US" sz="1600" dirty="0">
                <a:solidFill>
                  <a:schemeClr val="tx1">
                    <a:lumMod val="65000"/>
                    <a:lumOff val="35000"/>
                  </a:schemeClr>
                </a:solidFill>
                <a:latin typeface="+mj-lt"/>
              </a:rPr>
              <a:t>N=176</a:t>
            </a:r>
          </a:p>
        </p:txBody>
      </p:sp>
      <p:sp>
        <p:nvSpPr>
          <p:cNvPr id="9" name="TextBox 8"/>
          <p:cNvSpPr txBox="1"/>
          <p:nvPr/>
        </p:nvSpPr>
        <p:spPr>
          <a:xfrm>
            <a:off x="4239736" y="2930293"/>
            <a:ext cx="757989" cy="338554"/>
          </a:xfrm>
          <a:prstGeom prst="rect">
            <a:avLst/>
          </a:prstGeom>
          <a:noFill/>
        </p:spPr>
        <p:txBody>
          <a:bodyPr wrap="square" rtlCol="0">
            <a:spAutoFit/>
          </a:bodyPr>
          <a:lstStyle/>
          <a:p>
            <a:pPr algn="ctr"/>
            <a:r>
              <a:rPr lang="en-US" sz="1600" dirty="0">
                <a:solidFill>
                  <a:schemeClr val="tx1">
                    <a:lumMod val="65000"/>
                    <a:lumOff val="35000"/>
                  </a:schemeClr>
                </a:solidFill>
                <a:latin typeface="+mj-lt"/>
              </a:rPr>
              <a:t>N=22</a:t>
            </a:r>
          </a:p>
        </p:txBody>
      </p:sp>
      <p:sp>
        <p:nvSpPr>
          <p:cNvPr id="10" name="TextBox 9"/>
          <p:cNvSpPr txBox="1"/>
          <p:nvPr/>
        </p:nvSpPr>
        <p:spPr>
          <a:xfrm>
            <a:off x="4997725" y="3642846"/>
            <a:ext cx="757989" cy="338554"/>
          </a:xfrm>
          <a:prstGeom prst="rect">
            <a:avLst/>
          </a:prstGeom>
          <a:noFill/>
        </p:spPr>
        <p:txBody>
          <a:bodyPr wrap="square" rtlCol="0">
            <a:spAutoFit/>
          </a:bodyPr>
          <a:lstStyle/>
          <a:p>
            <a:pPr algn="ctr"/>
            <a:r>
              <a:rPr lang="en-US" sz="1600" dirty="0">
                <a:solidFill>
                  <a:schemeClr val="tx1">
                    <a:lumMod val="65000"/>
                    <a:lumOff val="35000"/>
                  </a:schemeClr>
                </a:solidFill>
                <a:latin typeface="+mj-lt"/>
              </a:rPr>
              <a:t>N=44</a:t>
            </a:r>
          </a:p>
        </p:txBody>
      </p:sp>
      <p:sp>
        <p:nvSpPr>
          <p:cNvPr id="11" name="TextBox 10"/>
          <p:cNvSpPr txBox="1"/>
          <p:nvPr/>
        </p:nvSpPr>
        <p:spPr>
          <a:xfrm>
            <a:off x="4194016" y="4385552"/>
            <a:ext cx="757989" cy="338554"/>
          </a:xfrm>
          <a:prstGeom prst="rect">
            <a:avLst/>
          </a:prstGeom>
          <a:noFill/>
        </p:spPr>
        <p:txBody>
          <a:bodyPr wrap="square" rtlCol="0">
            <a:spAutoFit/>
          </a:bodyPr>
          <a:lstStyle/>
          <a:p>
            <a:pPr algn="ctr"/>
            <a:r>
              <a:rPr lang="en-US" sz="1600" dirty="0">
                <a:solidFill>
                  <a:schemeClr val="tx1">
                    <a:lumMod val="65000"/>
                    <a:lumOff val="35000"/>
                  </a:schemeClr>
                </a:solidFill>
                <a:latin typeface="+mj-lt"/>
              </a:rPr>
              <a:t>N=20</a:t>
            </a:r>
          </a:p>
        </p:txBody>
      </p:sp>
      <p:sp>
        <p:nvSpPr>
          <p:cNvPr id="12" name="TextBox 11"/>
          <p:cNvSpPr txBox="1"/>
          <p:nvPr/>
        </p:nvSpPr>
        <p:spPr>
          <a:xfrm>
            <a:off x="4170657" y="6100288"/>
            <a:ext cx="4132052" cy="253916"/>
          </a:xfrm>
          <a:prstGeom prst="rect">
            <a:avLst/>
          </a:prstGeom>
          <a:noFill/>
        </p:spPr>
        <p:txBody>
          <a:bodyPr wrap="square" rtlCol="0">
            <a:spAutoFit/>
          </a:bodyPr>
          <a:lstStyle/>
          <a:p>
            <a:r>
              <a:rPr lang="en-US" sz="1050" dirty="0">
                <a:solidFill>
                  <a:schemeClr val="bg1">
                    <a:lumMod val="50000"/>
                  </a:schemeClr>
                </a:solidFill>
                <a:latin typeface="+mj-lt"/>
              </a:rPr>
              <a:t>*For adult clients active on ART (not controlled for stability criteria)</a:t>
            </a:r>
          </a:p>
        </p:txBody>
      </p:sp>
    </p:spTree>
    <p:extLst>
      <p:ext uri="{BB962C8B-B14F-4D97-AF65-F5344CB8AC3E}">
        <p14:creationId xmlns:p14="http://schemas.microsoft.com/office/powerpoint/2010/main" val="1018499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1"/>
            <a:ext cx="12188825" cy="118181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 y="113856"/>
            <a:ext cx="12188826" cy="1015663"/>
          </a:xfrm>
          <a:prstGeom prst="rect">
            <a:avLst/>
          </a:prstGeom>
          <a:noFill/>
        </p:spPr>
        <p:txBody>
          <a:bodyPr wrap="square" rtlCol="0">
            <a:spAutoFit/>
          </a:bodyPr>
          <a:lstStyle/>
          <a:p>
            <a:pPr algn="ctr"/>
            <a:r>
              <a:rPr lang="en-US" sz="3200" dirty="0">
                <a:solidFill>
                  <a:schemeClr val="bg1"/>
                </a:solidFill>
                <a:latin typeface="Garamond" panose="02020404030301010803" pitchFamily="18" charset="0"/>
              </a:rPr>
              <a:t>Mashonaland West </a:t>
            </a:r>
            <a:r>
              <a:rPr lang="en-US" sz="2800" dirty="0">
                <a:solidFill>
                  <a:schemeClr val="bg1"/>
                </a:solidFill>
                <a:latin typeface="Garamond" panose="02020404030301010803" pitchFamily="18" charset="0"/>
              </a:rPr>
              <a:t/>
            </a:r>
            <a:br>
              <a:rPr lang="en-US" sz="2800" dirty="0">
                <a:solidFill>
                  <a:schemeClr val="bg1"/>
                </a:solidFill>
                <a:latin typeface="Garamond" panose="02020404030301010803" pitchFamily="18" charset="0"/>
              </a:rPr>
            </a:br>
            <a:r>
              <a:rPr lang="en-US" sz="2800" dirty="0">
                <a:solidFill>
                  <a:schemeClr val="bg1"/>
                </a:solidFill>
                <a:latin typeface="Garamond" panose="02020404030301010803" pitchFamily="18" charset="0"/>
              </a:rPr>
              <a:t>Provincial DSD Data </a:t>
            </a:r>
            <a:r>
              <a:rPr lang="en-US" sz="2800" dirty="0" smtClean="0">
                <a:solidFill>
                  <a:schemeClr val="bg1"/>
                </a:solidFill>
                <a:latin typeface="Garamond" panose="02020404030301010803" pitchFamily="18" charset="0"/>
              </a:rPr>
              <a:t>Summary as of April, 2018</a:t>
            </a:r>
            <a:endParaRPr lang="en-US" sz="2800" dirty="0">
              <a:solidFill>
                <a:schemeClr val="bg1"/>
              </a:solidFill>
              <a:latin typeface="Garamond" panose="02020404030301010803" pitchFamily="18" charset="0"/>
            </a:endParaRPr>
          </a:p>
        </p:txBody>
      </p:sp>
      <p:graphicFrame>
        <p:nvGraphicFramePr>
          <p:cNvPr id="4" name="Chart 3"/>
          <p:cNvGraphicFramePr/>
          <p:nvPr>
            <p:extLst/>
          </p:nvPr>
        </p:nvGraphicFramePr>
        <p:xfrm>
          <a:off x="2102516" y="1406014"/>
          <a:ext cx="7942795" cy="497705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885838" y="6256108"/>
            <a:ext cx="4132052" cy="253916"/>
          </a:xfrm>
          <a:prstGeom prst="rect">
            <a:avLst/>
          </a:prstGeom>
          <a:noFill/>
        </p:spPr>
        <p:txBody>
          <a:bodyPr wrap="square" rtlCol="0">
            <a:spAutoFit/>
          </a:bodyPr>
          <a:lstStyle/>
          <a:p>
            <a:r>
              <a:rPr lang="en-US" sz="1050" dirty="0">
                <a:solidFill>
                  <a:schemeClr val="bg1">
                    <a:lumMod val="50000"/>
                  </a:schemeClr>
                </a:solidFill>
                <a:latin typeface="+mj-lt"/>
              </a:rPr>
              <a:t>*For adult clients active on ART (not controlled for stability criteria)</a:t>
            </a:r>
          </a:p>
        </p:txBody>
      </p:sp>
      <p:sp>
        <p:nvSpPr>
          <p:cNvPr id="9" name="TextBox 8"/>
          <p:cNvSpPr txBox="1"/>
          <p:nvPr/>
        </p:nvSpPr>
        <p:spPr>
          <a:xfrm>
            <a:off x="6951864" y="2456562"/>
            <a:ext cx="2688389" cy="1292662"/>
          </a:xfrm>
          <a:prstGeom prst="rect">
            <a:avLst/>
          </a:prstGeom>
          <a:solidFill>
            <a:schemeClr val="bg1"/>
          </a:solidFill>
          <a:ln>
            <a:solidFill>
              <a:schemeClr val="bg2">
                <a:lumMod val="75000"/>
              </a:schemeClr>
            </a:solidFill>
          </a:ln>
        </p:spPr>
        <p:txBody>
          <a:bodyPr wrap="square" rtlCol="0">
            <a:spAutoFit/>
          </a:bodyPr>
          <a:lstStyle/>
          <a:p>
            <a:r>
              <a:rPr lang="en-US" dirty="0">
                <a:latin typeface="Garamond" panose="02020404030301010803" pitchFamily="18" charset="0"/>
              </a:rPr>
              <a:t>Total ART Clients by Cohort</a:t>
            </a:r>
          </a:p>
          <a:p>
            <a:r>
              <a:rPr lang="en-US" sz="1400" dirty="0">
                <a:latin typeface="Garamond" panose="02020404030301010803" pitchFamily="18" charset="0"/>
              </a:rPr>
              <a:t> 24 Month Cohort=375</a:t>
            </a:r>
          </a:p>
          <a:p>
            <a:r>
              <a:rPr lang="en-US" sz="1400" dirty="0">
                <a:latin typeface="Garamond" panose="02020404030301010803" pitchFamily="18" charset="0"/>
              </a:rPr>
              <a:t> 12 Month Cohort=729</a:t>
            </a:r>
            <a:r>
              <a:rPr lang="en-US" sz="1400" dirty="0">
                <a:solidFill>
                  <a:schemeClr val="tx2"/>
                </a:solidFill>
                <a:latin typeface="+mj-lt"/>
              </a:rPr>
              <a:t/>
            </a:r>
            <a:br>
              <a:rPr lang="en-US" sz="1400" dirty="0">
                <a:solidFill>
                  <a:schemeClr val="tx2"/>
                </a:solidFill>
                <a:latin typeface="+mj-lt"/>
              </a:rPr>
            </a:br>
            <a:endParaRPr lang="en-US" sz="1400" dirty="0">
              <a:solidFill>
                <a:schemeClr val="tx2"/>
              </a:solidFill>
              <a:latin typeface="+mj-lt"/>
            </a:endParaRPr>
          </a:p>
        </p:txBody>
      </p:sp>
    </p:spTree>
    <p:extLst>
      <p:ext uri="{BB962C8B-B14F-4D97-AF65-F5344CB8AC3E}">
        <p14:creationId xmlns:p14="http://schemas.microsoft.com/office/powerpoint/2010/main" val="28160535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45564" y="215181"/>
            <a:ext cx="9144000" cy="118181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hart 3"/>
          <p:cNvGraphicFramePr/>
          <p:nvPr>
            <p:extLst>
              <p:ext uri="{D42A27DB-BD31-4B8C-83A1-F6EECF244321}">
                <p14:modId xmlns:p14="http://schemas.microsoft.com/office/powerpoint/2010/main" val="1694348147"/>
              </p:ext>
            </p:extLst>
          </p:nvPr>
        </p:nvGraphicFramePr>
        <p:xfrm>
          <a:off x="1522412" y="1397000"/>
          <a:ext cx="9828431" cy="4770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246812" y="6033186"/>
            <a:ext cx="4026597" cy="646331"/>
          </a:xfrm>
          <a:prstGeom prst="rect">
            <a:avLst/>
          </a:prstGeom>
          <a:noFill/>
        </p:spPr>
        <p:txBody>
          <a:bodyPr wrap="square" rtlCol="0">
            <a:spAutoFit/>
          </a:bodyPr>
          <a:lstStyle/>
          <a:p>
            <a:r>
              <a:rPr lang="en-US" sz="900" dirty="0">
                <a:solidFill>
                  <a:schemeClr val="bg1">
                    <a:lumMod val="50000"/>
                  </a:schemeClr>
                </a:solidFill>
                <a:latin typeface="+mj-lt"/>
              </a:rPr>
              <a:t>*For adult clients</a:t>
            </a:r>
          </a:p>
          <a:p>
            <a:r>
              <a:rPr lang="en-US" sz="900" dirty="0">
                <a:solidFill>
                  <a:schemeClr val="bg1">
                    <a:lumMod val="50000"/>
                  </a:schemeClr>
                </a:solidFill>
                <a:latin typeface="+mj-lt"/>
              </a:rPr>
              <a:t>†Excludes Makonde District due to ongoing data validation </a:t>
            </a:r>
            <a:r>
              <a:rPr lang="en-US" sz="900" dirty="0">
                <a:solidFill>
                  <a:schemeClr val="bg1">
                    <a:lumMod val="50000"/>
                  </a:schemeClr>
                </a:solidFill>
                <a:latin typeface="+mj-lt"/>
              </a:rPr>
              <a:t>activities</a:t>
            </a:r>
            <a:br>
              <a:rPr lang="en-US" sz="900" dirty="0">
                <a:solidFill>
                  <a:schemeClr val="bg1">
                    <a:lumMod val="50000"/>
                  </a:schemeClr>
                </a:solidFill>
                <a:latin typeface="+mj-lt"/>
              </a:rPr>
            </a:br>
            <a:r>
              <a:rPr lang="en-US" sz="900" dirty="0">
                <a:solidFill>
                  <a:schemeClr val="bg1">
                    <a:lumMod val="50000"/>
                  </a:schemeClr>
                </a:solidFill>
                <a:latin typeface="+mj-lt"/>
              </a:rPr>
              <a:t>**For all clients active on ART (not controlled for stability criteria)</a:t>
            </a:r>
          </a:p>
          <a:p>
            <a:endParaRPr lang="en-US" sz="900" dirty="0">
              <a:solidFill>
                <a:schemeClr val="bg1">
                  <a:lumMod val="50000"/>
                </a:schemeClr>
              </a:solidFill>
              <a:latin typeface="+mj-lt"/>
            </a:endParaRPr>
          </a:p>
        </p:txBody>
      </p:sp>
      <p:sp>
        <p:nvSpPr>
          <p:cNvPr id="3" name="Slide Number Placeholder 2"/>
          <p:cNvSpPr>
            <a:spLocks noGrp="1"/>
          </p:cNvSpPr>
          <p:nvPr>
            <p:ph type="sldNum" sz="quarter" idx="12"/>
          </p:nvPr>
        </p:nvSpPr>
        <p:spPr/>
        <p:txBody>
          <a:bodyPr/>
          <a:lstStyle/>
          <a:p>
            <a:fld id="{636F3FCF-165B-4F64-96CF-2CA5A57999F6}" type="slidenum">
              <a:rPr lang="en-US" smtClean="0"/>
              <a:t>14</a:t>
            </a:fld>
            <a:endParaRPr lang="en-US"/>
          </a:p>
        </p:txBody>
      </p:sp>
      <p:sp>
        <p:nvSpPr>
          <p:cNvPr id="10" name="Footer Placeholder 10"/>
          <p:cNvSpPr>
            <a:spLocks noGrp="1"/>
          </p:cNvSpPr>
          <p:nvPr>
            <p:ph type="ftr" sz="quarter" idx="11"/>
          </p:nvPr>
        </p:nvSpPr>
        <p:spPr>
          <a:xfrm>
            <a:off x="2081586" y="6356352"/>
            <a:ext cx="3086100" cy="365125"/>
          </a:xfrm>
        </p:spPr>
        <p:txBody>
          <a:bodyPr/>
          <a:lstStyle/>
          <a:p>
            <a:pPr algn="l"/>
            <a:r>
              <a:rPr lang="en-US" dirty="0" smtClean="0"/>
              <a:t>The CQUIN Learning Network</a:t>
            </a:r>
            <a:endParaRPr lang="en-US" dirty="0"/>
          </a:p>
        </p:txBody>
      </p:sp>
      <p:sp>
        <p:nvSpPr>
          <p:cNvPr id="11" name="TextBox 10"/>
          <p:cNvSpPr txBox="1"/>
          <p:nvPr/>
        </p:nvSpPr>
        <p:spPr>
          <a:xfrm>
            <a:off x="1522412" y="262325"/>
            <a:ext cx="9144000" cy="707886"/>
          </a:xfrm>
          <a:prstGeom prst="rect">
            <a:avLst/>
          </a:prstGeom>
          <a:noFill/>
        </p:spPr>
        <p:txBody>
          <a:bodyPr wrap="square" rtlCol="0">
            <a:spAutoFit/>
          </a:bodyPr>
          <a:lstStyle/>
          <a:p>
            <a:pPr algn="ctr">
              <a:defRPr sz="2400" b="0" i="0" u="none" strike="noStrike" kern="1200" spc="0" baseline="0">
                <a:solidFill>
                  <a:prstClr val="black">
                    <a:lumMod val="65000"/>
                    <a:lumOff val="35000"/>
                  </a:prstClr>
                </a:solidFill>
                <a:latin typeface="+mj-lt"/>
                <a:ea typeface="+mn-ea"/>
                <a:cs typeface="+mn-cs"/>
              </a:defRPr>
            </a:pPr>
            <a:r>
              <a:rPr lang="en-US" sz="4000" dirty="0">
                <a:solidFill>
                  <a:schemeClr val="bg1"/>
                </a:solidFill>
              </a:rPr>
              <a:t>Modified DSD Cascade by Cohort</a:t>
            </a:r>
            <a:r>
              <a:rPr lang="en-US" sz="4000" baseline="30000" dirty="0">
                <a:solidFill>
                  <a:schemeClr val="bg1"/>
                </a:solidFill>
              </a:rPr>
              <a:t>*†</a:t>
            </a:r>
            <a:endParaRPr lang="en-US" sz="4800" dirty="0">
              <a:solidFill>
                <a:schemeClr val="bg1"/>
              </a:solidFill>
            </a:endParaRPr>
          </a:p>
        </p:txBody>
      </p:sp>
      <p:sp>
        <p:nvSpPr>
          <p:cNvPr id="2" name="TextBox 1"/>
          <p:cNvSpPr txBox="1"/>
          <p:nvPr/>
        </p:nvSpPr>
        <p:spPr>
          <a:xfrm>
            <a:off x="8424660" y="3336052"/>
            <a:ext cx="648928" cy="646331"/>
          </a:xfrm>
          <a:prstGeom prst="rect">
            <a:avLst/>
          </a:prstGeom>
          <a:noFill/>
        </p:spPr>
        <p:txBody>
          <a:bodyPr wrap="square" rtlCol="0">
            <a:spAutoFit/>
          </a:bodyPr>
          <a:lstStyle/>
          <a:p>
            <a:r>
              <a:rPr lang="en-US" sz="1200" b="1" i="1" dirty="0">
                <a:latin typeface="+mj-lt"/>
              </a:rPr>
              <a:t>21% of Active on ART</a:t>
            </a:r>
            <a:endParaRPr lang="en-US" sz="1200" b="1" i="1" dirty="0">
              <a:latin typeface="+mj-lt"/>
            </a:endParaRPr>
          </a:p>
        </p:txBody>
      </p:sp>
      <p:sp>
        <p:nvSpPr>
          <p:cNvPr id="9" name="TextBox 8"/>
          <p:cNvSpPr txBox="1"/>
          <p:nvPr/>
        </p:nvSpPr>
        <p:spPr>
          <a:xfrm>
            <a:off x="9181126" y="2932612"/>
            <a:ext cx="648928" cy="677108"/>
          </a:xfrm>
          <a:prstGeom prst="rect">
            <a:avLst/>
          </a:prstGeom>
          <a:noFill/>
        </p:spPr>
        <p:txBody>
          <a:bodyPr wrap="square" rtlCol="0">
            <a:spAutoFit/>
          </a:bodyPr>
          <a:lstStyle/>
          <a:p>
            <a:r>
              <a:rPr lang="en-US" sz="1200" i="1" dirty="0">
                <a:latin typeface="+mj-lt"/>
              </a:rPr>
              <a:t>30% of </a:t>
            </a:r>
            <a:r>
              <a:rPr lang="en-US" sz="1400" b="1" i="1" dirty="0">
                <a:latin typeface="+mj-lt"/>
              </a:rPr>
              <a:t>Active</a:t>
            </a:r>
            <a:r>
              <a:rPr lang="en-US" sz="1200" i="1" dirty="0">
                <a:latin typeface="+mj-lt"/>
              </a:rPr>
              <a:t> on ART</a:t>
            </a:r>
            <a:endParaRPr lang="en-US" sz="1200" i="1" dirty="0">
              <a:latin typeface="+mj-lt"/>
            </a:endParaRPr>
          </a:p>
        </p:txBody>
      </p:sp>
      <p:cxnSp>
        <p:nvCxnSpPr>
          <p:cNvPr id="7" name="Straight Arrow Connector 6"/>
          <p:cNvCxnSpPr/>
          <p:nvPr/>
        </p:nvCxnSpPr>
        <p:spPr>
          <a:xfrm>
            <a:off x="8999230" y="4195778"/>
            <a:ext cx="0" cy="513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9387605" y="3525505"/>
            <a:ext cx="10447" cy="699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79964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410461" y="251982"/>
            <a:ext cx="9144000" cy="118181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hart 3"/>
          <p:cNvGraphicFramePr/>
          <p:nvPr>
            <p:extLst>
              <p:ext uri="{D42A27DB-BD31-4B8C-83A1-F6EECF244321}">
                <p14:modId xmlns:p14="http://schemas.microsoft.com/office/powerpoint/2010/main" val="2729183545"/>
              </p:ext>
            </p:extLst>
          </p:nvPr>
        </p:nvGraphicFramePr>
        <p:xfrm>
          <a:off x="2074504" y="1396999"/>
          <a:ext cx="7970807" cy="493376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10266" y="6358713"/>
            <a:ext cx="5527497" cy="507831"/>
          </a:xfrm>
          <a:prstGeom prst="rect">
            <a:avLst/>
          </a:prstGeom>
          <a:noFill/>
        </p:spPr>
        <p:txBody>
          <a:bodyPr wrap="square" rtlCol="0">
            <a:spAutoFit/>
          </a:bodyPr>
          <a:lstStyle/>
          <a:p>
            <a:r>
              <a:rPr lang="en-US" sz="900" dirty="0">
                <a:solidFill>
                  <a:schemeClr val="bg1">
                    <a:lumMod val="50000"/>
                  </a:schemeClr>
                </a:solidFill>
                <a:latin typeface="+mj-lt"/>
              </a:rPr>
              <a:t>*For adult clients active on ART, where VLS is defined as a VL test </a:t>
            </a:r>
            <a:r>
              <a:rPr lang="en-US" sz="900" dirty="0">
                <a:solidFill>
                  <a:schemeClr val="bg1">
                    <a:lumMod val="50000"/>
                  </a:schemeClr>
                </a:solidFill>
                <a:latin typeface="Calibri" panose="020F0502020204030204" pitchFamily="34" charset="0"/>
              </a:rPr>
              <a:t>≤</a:t>
            </a:r>
            <a:r>
              <a:rPr lang="en-US" sz="900" dirty="0">
                <a:solidFill>
                  <a:schemeClr val="bg1">
                    <a:lumMod val="50000"/>
                  </a:schemeClr>
                </a:solidFill>
                <a:latin typeface="+mj-lt"/>
              </a:rPr>
              <a:t>12 months ago and a result of &lt;1000 copies</a:t>
            </a:r>
          </a:p>
          <a:p>
            <a:r>
              <a:rPr lang="en-US" sz="900" dirty="0">
                <a:solidFill>
                  <a:schemeClr val="bg1">
                    <a:lumMod val="50000"/>
                  </a:schemeClr>
                </a:solidFill>
                <a:latin typeface="+mj-lt"/>
              </a:rPr>
              <a:t>†Excludes Makonde District due to ongoing data validation activities</a:t>
            </a:r>
          </a:p>
          <a:p>
            <a:endParaRPr lang="en-US" sz="900" dirty="0">
              <a:solidFill>
                <a:schemeClr val="bg1">
                  <a:lumMod val="50000"/>
                </a:schemeClr>
              </a:solidFill>
              <a:latin typeface="+mj-lt"/>
            </a:endParaRPr>
          </a:p>
        </p:txBody>
      </p:sp>
      <p:sp>
        <p:nvSpPr>
          <p:cNvPr id="2" name="TextBox 1"/>
          <p:cNvSpPr txBox="1"/>
          <p:nvPr/>
        </p:nvSpPr>
        <p:spPr>
          <a:xfrm>
            <a:off x="5363176" y="4254170"/>
            <a:ext cx="2156604" cy="307777"/>
          </a:xfrm>
          <a:prstGeom prst="rect">
            <a:avLst/>
          </a:prstGeom>
          <a:noFill/>
        </p:spPr>
        <p:txBody>
          <a:bodyPr wrap="square" rtlCol="0">
            <a:spAutoFit/>
          </a:bodyPr>
          <a:lstStyle/>
          <a:p>
            <a:pPr algn="ctr"/>
            <a:r>
              <a:rPr lang="en-US" sz="1400" b="1" dirty="0">
                <a:solidFill>
                  <a:srgbClr val="595959"/>
                </a:solidFill>
              </a:rPr>
              <a:t>Appropriate</a:t>
            </a:r>
            <a:endParaRPr lang="en-US" sz="1400" b="1" dirty="0">
              <a:solidFill>
                <a:srgbClr val="595959"/>
              </a:solidFill>
            </a:endParaRPr>
          </a:p>
        </p:txBody>
      </p:sp>
      <p:sp>
        <p:nvSpPr>
          <p:cNvPr id="9" name="TextBox 8"/>
          <p:cNvSpPr txBox="1"/>
          <p:nvPr/>
        </p:nvSpPr>
        <p:spPr>
          <a:xfrm>
            <a:off x="5363176" y="2840263"/>
            <a:ext cx="2156604" cy="307777"/>
          </a:xfrm>
          <a:prstGeom prst="rect">
            <a:avLst/>
          </a:prstGeom>
          <a:noFill/>
        </p:spPr>
        <p:txBody>
          <a:bodyPr wrap="square" rtlCol="0">
            <a:spAutoFit/>
          </a:bodyPr>
          <a:lstStyle/>
          <a:p>
            <a:pPr algn="ctr"/>
            <a:r>
              <a:rPr lang="en-US" sz="1400" b="1" dirty="0">
                <a:solidFill>
                  <a:srgbClr val="595959"/>
                </a:solidFill>
              </a:rPr>
              <a:t>Missed Opportunity</a:t>
            </a:r>
            <a:endParaRPr lang="en-US" sz="1400" b="1" dirty="0">
              <a:solidFill>
                <a:srgbClr val="595959"/>
              </a:solidFill>
            </a:endParaRPr>
          </a:p>
        </p:txBody>
      </p:sp>
      <p:sp>
        <p:nvSpPr>
          <p:cNvPr id="10" name="TextBox 9"/>
          <p:cNvSpPr txBox="1"/>
          <p:nvPr/>
        </p:nvSpPr>
        <p:spPr>
          <a:xfrm>
            <a:off x="5363176" y="2191407"/>
            <a:ext cx="2156604" cy="307777"/>
          </a:xfrm>
          <a:prstGeom prst="rect">
            <a:avLst/>
          </a:prstGeom>
          <a:noFill/>
        </p:spPr>
        <p:txBody>
          <a:bodyPr wrap="square" rtlCol="0">
            <a:spAutoFit/>
          </a:bodyPr>
          <a:lstStyle/>
          <a:p>
            <a:pPr algn="ctr"/>
            <a:r>
              <a:rPr lang="en-US" sz="1400" b="1" dirty="0">
                <a:solidFill>
                  <a:srgbClr val="595959"/>
                </a:solidFill>
              </a:rPr>
              <a:t>Appropriate</a:t>
            </a:r>
            <a:endParaRPr lang="en-US" sz="1400" b="1" dirty="0">
              <a:solidFill>
                <a:srgbClr val="595959"/>
              </a:solidFill>
            </a:endParaRPr>
          </a:p>
        </p:txBody>
      </p:sp>
      <p:sp>
        <p:nvSpPr>
          <p:cNvPr id="11" name="TextBox 10"/>
          <p:cNvSpPr txBox="1"/>
          <p:nvPr/>
        </p:nvSpPr>
        <p:spPr>
          <a:xfrm>
            <a:off x="5363176" y="1563493"/>
            <a:ext cx="2156604" cy="307777"/>
          </a:xfrm>
          <a:prstGeom prst="rect">
            <a:avLst/>
          </a:prstGeom>
          <a:noFill/>
        </p:spPr>
        <p:txBody>
          <a:bodyPr wrap="square" rtlCol="0">
            <a:spAutoFit/>
          </a:bodyPr>
          <a:lstStyle/>
          <a:p>
            <a:pPr algn="ctr"/>
            <a:r>
              <a:rPr lang="en-US" sz="1400" b="1" dirty="0">
                <a:solidFill>
                  <a:srgbClr val="595959"/>
                </a:solidFill>
              </a:rPr>
              <a:t>Inappropriate</a:t>
            </a:r>
            <a:endParaRPr lang="en-US" sz="1400" b="1" dirty="0">
              <a:solidFill>
                <a:srgbClr val="595959"/>
              </a:solidFill>
            </a:endParaRPr>
          </a:p>
        </p:txBody>
      </p:sp>
      <p:cxnSp>
        <p:nvCxnSpPr>
          <p:cNvPr id="6" name="Straight Connector 5"/>
          <p:cNvCxnSpPr/>
          <p:nvPr/>
        </p:nvCxnSpPr>
        <p:spPr>
          <a:xfrm flipH="1" flipV="1">
            <a:off x="5231963" y="2262224"/>
            <a:ext cx="672861" cy="66758"/>
          </a:xfrm>
          <a:prstGeom prst="line">
            <a:avLst/>
          </a:prstGeom>
          <a:ln>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6957244" y="2361033"/>
            <a:ext cx="664234" cy="180242"/>
          </a:xfrm>
          <a:prstGeom prst="line">
            <a:avLst/>
          </a:prstGeom>
          <a:ln>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5231963" y="2824209"/>
            <a:ext cx="465826" cy="161915"/>
          </a:xfrm>
          <a:prstGeom prst="line">
            <a:avLst/>
          </a:prstGeom>
          <a:ln>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7198785" y="2941546"/>
            <a:ext cx="422694" cy="51885"/>
          </a:xfrm>
          <a:prstGeom prst="line">
            <a:avLst/>
          </a:prstGeom>
          <a:ln>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5231964" y="4285213"/>
            <a:ext cx="750497" cy="107107"/>
          </a:xfrm>
          <a:prstGeom prst="line">
            <a:avLst/>
          </a:prstGeom>
          <a:ln>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6957244" y="4258909"/>
            <a:ext cx="664236" cy="133410"/>
          </a:xfrm>
          <a:prstGeom prst="line">
            <a:avLst/>
          </a:prstGeom>
          <a:ln>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231963" y="1732796"/>
            <a:ext cx="672860" cy="62196"/>
          </a:xfrm>
          <a:prstGeom prst="line">
            <a:avLst/>
          </a:prstGeom>
          <a:ln>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6957244" y="1732796"/>
            <a:ext cx="664234" cy="241914"/>
          </a:xfrm>
          <a:prstGeom prst="line">
            <a:avLst/>
          </a:prstGeom>
          <a:ln>
            <a:solidFill>
              <a:srgbClr val="595959"/>
            </a:solidFill>
          </a:ln>
        </p:spPr>
        <p:style>
          <a:lnRef idx="1">
            <a:schemeClr val="accent1"/>
          </a:lnRef>
          <a:fillRef idx="0">
            <a:schemeClr val="accent1"/>
          </a:fillRef>
          <a:effectRef idx="0">
            <a:schemeClr val="accent1"/>
          </a:effectRef>
          <a:fontRef idx="minor">
            <a:schemeClr val="tx1"/>
          </a:fontRef>
        </p:style>
      </p:cxnSp>
      <p:sp>
        <p:nvSpPr>
          <p:cNvPr id="13" name="Slide Number Placeholder 12"/>
          <p:cNvSpPr>
            <a:spLocks noGrp="1"/>
          </p:cNvSpPr>
          <p:nvPr>
            <p:ph type="sldNum" sz="quarter" idx="12"/>
          </p:nvPr>
        </p:nvSpPr>
        <p:spPr/>
        <p:txBody>
          <a:bodyPr/>
          <a:lstStyle/>
          <a:p>
            <a:fld id="{636F3FCF-165B-4F64-96CF-2CA5A57999F6}" type="slidenum">
              <a:rPr lang="en-US" smtClean="0"/>
              <a:t>15</a:t>
            </a:fld>
            <a:endParaRPr lang="en-US" dirty="0"/>
          </a:p>
        </p:txBody>
      </p:sp>
      <p:sp>
        <p:nvSpPr>
          <p:cNvPr id="23" name="Footer Placeholder 10"/>
          <p:cNvSpPr>
            <a:spLocks noGrp="1"/>
          </p:cNvSpPr>
          <p:nvPr>
            <p:ph type="ftr" sz="quarter" idx="11"/>
          </p:nvPr>
        </p:nvSpPr>
        <p:spPr>
          <a:xfrm>
            <a:off x="2081586" y="6356352"/>
            <a:ext cx="3086100" cy="365125"/>
          </a:xfrm>
        </p:spPr>
        <p:txBody>
          <a:bodyPr/>
          <a:lstStyle/>
          <a:p>
            <a:pPr algn="l"/>
            <a:r>
              <a:rPr lang="en-US" dirty="0" smtClean="0"/>
              <a:t>The CQUIN Learning Network</a:t>
            </a:r>
            <a:endParaRPr lang="en-US" dirty="0"/>
          </a:p>
        </p:txBody>
      </p:sp>
      <p:sp>
        <p:nvSpPr>
          <p:cNvPr id="25" name="TextBox 24"/>
          <p:cNvSpPr txBox="1"/>
          <p:nvPr/>
        </p:nvSpPr>
        <p:spPr>
          <a:xfrm>
            <a:off x="1522412" y="262326"/>
            <a:ext cx="9144000" cy="646331"/>
          </a:xfrm>
          <a:prstGeom prst="rect">
            <a:avLst/>
          </a:prstGeom>
          <a:noFill/>
        </p:spPr>
        <p:txBody>
          <a:bodyPr wrap="square" rtlCol="0">
            <a:spAutoFit/>
          </a:bodyPr>
          <a:lstStyle/>
          <a:p>
            <a:pPr algn="ctr">
              <a:defRPr sz="2400" b="0" i="0" u="none" strike="noStrike" kern="1200" spc="0" baseline="0">
                <a:solidFill>
                  <a:prstClr val="black">
                    <a:lumMod val="65000"/>
                    <a:lumOff val="35000"/>
                  </a:prstClr>
                </a:solidFill>
                <a:latin typeface="+mj-lt"/>
                <a:ea typeface="+mn-ea"/>
                <a:cs typeface="+mn-cs"/>
              </a:defRPr>
            </a:pPr>
            <a:r>
              <a:rPr lang="en-US" sz="3600" dirty="0">
                <a:solidFill>
                  <a:schemeClr val="bg1"/>
                </a:solidFill>
              </a:rPr>
              <a:t>Appropriateness of Model by Cohort and VLS</a:t>
            </a:r>
            <a:r>
              <a:rPr lang="en-US" sz="3600" baseline="30000" dirty="0">
                <a:solidFill>
                  <a:schemeClr val="bg1"/>
                </a:solidFill>
              </a:rPr>
              <a:t>*†</a:t>
            </a:r>
            <a:endParaRPr lang="en-US" sz="4400" dirty="0">
              <a:solidFill>
                <a:schemeClr val="bg1"/>
              </a:solidFill>
            </a:endParaRPr>
          </a:p>
        </p:txBody>
      </p:sp>
    </p:spTree>
    <p:extLst>
      <p:ext uri="{BB962C8B-B14F-4D97-AF65-F5344CB8AC3E}">
        <p14:creationId xmlns:p14="http://schemas.microsoft.com/office/powerpoint/2010/main" val="28795215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88824" cy="1143000"/>
          </a:xfrm>
        </p:spPr>
        <p:txBody>
          <a:bodyPr/>
          <a:lstStyle/>
          <a:p>
            <a:r>
              <a:rPr lang="en-ZW" dirty="0" smtClean="0"/>
              <a:t>Lessons learnt</a:t>
            </a:r>
            <a:endParaRPr lang="en-ZW" dirty="0"/>
          </a:p>
        </p:txBody>
      </p:sp>
      <p:graphicFrame>
        <p:nvGraphicFramePr>
          <p:cNvPr id="6" name="Content Placeholder 5"/>
          <p:cNvGraphicFramePr>
            <a:graphicFrameLocks noGrp="1"/>
          </p:cNvGraphicFramePr>
          <p:nvPr>
            <p:ph idx="1"/>
            <p:extLst/>
          </p:nvPr>
        </p:nvGraphicFramePr>
        <p:xfrm>
          <a:off x="609441" y="1600203"/>
          <a:ext cx="10969943"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4294967295"/>
          </p:nvPr>
        </p:nvSpPr>
        <p:spPr>
          <a:xfrm>
            <a:off x="8735326" y="6356353"/>
            <a:ext cx="2844059" cy="365125"/>
          </a:xfrm>
          <a:prstGeom prst="rect">
            <a:avLst/>
          </a:prstGeom>
        </p:spPr>
        <p:txBody>
          <a:bodyPr/>
          <a:lstStyle/>
          <a:p>
            <a:fld id="{A353ED82-83C9-5648-90D6-C14971565AEE}" type="slidenum">
              <a:rPr lang="en-US" smtClean="0"/>
              <a:t>16</a:t>
            </a:fld>
            <a:endParaRPr lang="en-US"/>
          </a:p>
        </p:txBody>
      </p:sp>
    </p:spTree>
    <p:extLst>
      <p:ext uri="{BB962C8B-B14F-4D97-AF65-F5344CB8AC3E}">
        <p14:creationId xmlns:p14="http://schemas.microsoft.com/office/powerpoint/2010/main" val="9140263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8752" y="436735"/>
            <a:ext cx="6145279" cy="855321"/>
          </a:xfrm>
        </p:spPr>
        <p:txBody>
          <a:bodyPr/>
          <a:lstStyle/>
          <a:p>
            <a:r>
              <a:rPr lang="en-US" dirty="0" smtClean="0">
                <a:cs typeface="Arial" panose="020B0604020202020204" pitchFamily="34" charset="0"/>
              </a:rPr>
              <a:t>Acknowledgements</a:t>
            </a:r>
            <a:endParaRPr lang="en-US" dirty="0">
              <a:cs typeface="Arial" panose="020B0604020202020204" pitchFamily="34" charset="0"/>
            </a:endParaRPr>
          </a:p>
        </p:txBody>
      </p:sp>
      <p:sp>
        <p:nvSpPr>
          <p:cNvPr id="4" name="Slide Number Placeholder 3"/>
          <p:cNvSpPr>
            <a:spLocks noGrp="1"/>
          </p:cNvSpPr>
          <p:nvPr>
            <p:ph type="sldNum" sz="quarter" idx="4294967295"/>
          </p:nvPr>
        </p:nvSpPr>
        <p:spPr/>
        <p:txBody>
          <a:bodyPr/>
          <a:lstStyle/>
          <a:p>
            <a:fld id="{A353ED82-83C9-5648-90D6-C14971565AEE}" type="slidenum">
              <a:rPr lang="en-US" smtClean="0"/>
              <a:t>17</a:t>
            </a:fld>
            <a:endParaRPr lang="en-US"/>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33607" y="4200681"/>
            <a:ext cx="2229431" cy="926071"/>
          </a:xfrm>
          <a:prstGeom prst="rect">
            <a:avLst/>
          </a:prstGeom>
        </p:spPr>
      </p:pic>
      <p:sp>
        <p:nvSpPr>
          <p:cNvPr id="7" name="AutoShape 2" descr="Image result for nac zimbabwe logo"/>
          <p:cNvSpPr>
            <a:spLocks noChangeAspect="1" noChangeArrowheads="1"/>
          </p:cNvSpPr>
          <p:nvPr/>
        </p:nvSpPr>
        <p:spPr bwMode="auto">
          <a:xfrm>
            <a:off x="2781230" y="748205"/>
            <a:ext cx="228660" cy="22866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98" tIns="34299" rIns="68598" bIns="34299" numCol="1" anchor="t" anchorCtr="0" compatLnSpc="1">
            <a:prstTxWarp prst="textNoShape">
              <a:avLst/>
            </a:prstTxWarp>
          </a:bodyPr>
          <a:lstStyle/>
          <a:p>
            <a:endParaRPr lang="en-ZW" sz="1350"/>
          </a:p>
        </p:txBody>
      </p:sp>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30853" y="1898310"/>
            <a:ext cx="1246195" cy="1246195"/>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46704" y="4663718"/>
            <a:ext cx="1943606" cy="894363"/>
          </a:xfrm>
          <a:prstGeom prst="rect">
            <a:avLst/>
          </a:prstGeom>
        </p:spPr>
      </p:pic>
      <p:pic>
        <p:nvPicPr>
          <p:cNvPr id="10" name="Picture 1"/>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640089" y="3682470"/>
            <a:ext cx="2000771" cy="828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109511" y="3393342"/>
            <a:ext cx="1224316" cy="1229685"/>
          </a:xfrm>
          <a:prstGeom prst="rect">
            <a:avLst/>
          </a:prstGeom>
        </p:spPr>
      </p:pic>
      <p:pic>
        <p:nvPicPr>
          <p:cNvPr id="15" name="Picture 1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301283" y="3144505"/>
            <a:ext cx="1269060" cy="999387"/>
          </a:xfrm>
          <a:prstGeom prst="rect">
            <a:avLst/>
          </a:prstGeom>
        </p:spPr>
      </p:pic>
      <p:pic>
        <p:nvPicPr>
          <p:cNvPr id="13" name="Picture 1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612606" y="285578"/>
            <a:ext cx="994702" cy="1153914"/>
          </a:xfrm>
          <a:prstGeom prst="rect">
            <a:avLst/>
          </a:prstGeom>
        </p:spPr>
      </p:pic>
      <p:pic>
        <p:nvPicPr>
          <p:cNvPr id="12" name="Content Placeholder 11" descr="IAS logo.jpg"/>
          <p:cNvPicPr>
            <a:picLocks noGrp="1" noChangeAspect="1"/>
          </p:cNvPicPr>
          <p:nvPr>
            <p:ph idx="1"/>
          </p:nvPr>
        </p:nvPicPr>
        <p:blipFill>
          <a:blip r:embed="rId10" cstate="screen">
            <a:extLst>
              <a:ext uri="{28A0092B-C50C-407E-A947-70E740481C1C}">
                <a14:useLocalDpi xmlns:a14="http://schemas.microsoft.com/office/drawing/2010/main"/>
              </a:ext>
            </a:extLst>
          </a:blip>
          <a:srcRect l="-57682" r="-57682"/>
          <a:stretch>
            <a:fillRect/>
          </a:stretch>
        </p:blipFill>
        <p:spPr>
          <a:xfrm>
            <a:off x="4496382" y="1958036"/>
            <a:ext cx="3063157" cy="1696077"/>
          </a:xfrm>
        </p:spPr>
      </p:pic>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17021" y="2072447"/>
            <a:ext cx="1044986" cy="1128848"/>
          </a:xfrm>
          <a:prstGeom prst="rect">
            <a:avLst/>
          </a:prstGeom>
        </p:spPr>
      </p:pic>
      <p:pic>
        <p:nvPicPr>
          <p:cNvPr id="5" name="Picture 4"/>
          <p:cNvPicPr>
            <a:picLocks noChangeAspect="1"/>
          </p:cNvPicPr>
          <p:nvPr/>
        </p:nvPicPr>
        <p:blipFill>
          <a:blip r:embed="rId12"/>
          <a:stretch>
            <a:fillRect/>
          </a:stretch>
        </p:blipFill>
        <p:spPr>
          <a:xfrm>
            <a:off x="4892480" y="4677460"/>
            <a:ext cx="1837417" cy="880618"/>
          </a:xfrm>
          <a:prstGeom prst="rect">
            <a:avLst/>
          </a:prstGeom>
        </p:spPr>
      </p:pic>
      <p:pic>
        <p:nvPicPr>
          <p:cNvPr id="11" name="Picture 10"/>
          <p:cNvPicPr>
            <a:picLocks noChangeAspect="1"/>
          </p:cNvPicPr>
          <p:nvPr/>
        </p:nvPicPr>
        <p:blipFill>
          <a:blip r:embed="rId13"/>
          <a:stretch>
            <a:fillRect/>
          </a:stretch>
        </p:blipFill>
        <p:spPr>
          <a:xfrm>
            <a:off x="3863037" y="3600473"/>
            <a:ext cx="5730174" cy="371525"/>
          </a:xfrm>
          <a:prstGeom prst="rect">
            <a:avLst/>
          </a:prstGeom>
        </p:spPr>
      </p:pic>
      <p:pic>
        <p:nvPicPr>
          <p:cNvPr id="16" name="Picture 15"/>
          <p:cNvPicPr>
            <a:picLocks noChangeAspect="1"/>
          </p:cNvPicPr>
          <p:nvPr/>
        </p:nvPicPr>
        <p:blipFill>
          <a:blip r:embed="rId14"/>
          <a:stretch>
            <a:fillRect/>
          </a:stretch>
        </p:blipFill>
        <p:spPr>
          <a:xfrm>
            <a:off x="6874821" y="1845093"/>
            <a:ext cx="1602930" cy="797518"/>
          </a:xfrm>
          <a:prstGeom prst="rect">
            <a:avLst/>
          </a:prstGeom>
        </p:spPr>
      </p:pic>
      <p:pic>
        <p:nvPicPr>
          <p:cNvPr id="17" name="Picture 16"/>
          <p:cNvPicPr>
            <a:picLocks noChangeAspect="1"/>
          </p:cNvPicPr>
          <p:nvPr/>
        </p:nvPicPr>
        <p:blipFill>
          <a:blip r:embed="rId15"/>
          <a:stretch>
            <a:fillRect/>
          </a:stretch>
        </p:blipFill>
        <p:spPr>
          <a:xfrm>
            <a:off x="8285930" y="2426383"/>
            <a:ext cx="2265159" cy="871765"/>
          </a:xfrm>
          <a:prstGeom prst="rect">
            <a:avLst/>
          </a:prstGeom>
        </p:spPr>
      </p:pic>
    </p:spTree>
    <p:extLst>
      <p:ext uri="{BB962C8B-B14F-4D97-AF65-F5344CB8AC3E}">
        <p14:creationId xmlns:p14="http://schemas.microsoft.com/office/powerpoint/2010/main" val="35707087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sz="half" idx="1"/>
          </p:nvPr>
        </p:nvSpPr>
        <p:spPr>
          <a:xfrm>
            <a:off x="303212" y="2209800"/>
            <a:ext cx="5383398" cy="4525963"/>
          </a:xfrm>
        </p:spPr>
        <p:txBody>
          <a:bodyPr>
            <a:normAutofit/>
          </a:bodyPr>
          <a:lstStyle/>
          <a:p>
            <a:r>
              <a:rPr lang="en-US" sz="2800" dirty="0" smtClean="0">
                <a:solidFill>
                  <a:srgbClr val="1E428A"/>
                </a:solidFill>
              </a:rPr>
              <a:t>Country Context</a:t>
            </a:r>
          </a:p>
          <a:p>
            <a:r>
              <a:rPr lang="en-US" sz="2800" dirty="0" smtClean="0"/>
              <a:t>Approaches to scaling up DSDs</a:t>
            </a:r>
          </a:p>
          <a:p>
            <a:r>
              <a:rPr lang="en-US" sz="2800" dirty="0" smtClean="0">
                <a:solidFill>
                  <a:srgbClr val="1E428A"/>
                </a:solidFill>
              </a:rPr>
              <a:t>Lessons Learnt</a:t>
            </a:r>
            <a:endParaRPr lang="en-US" sz="2800" dirty="0">
              <a:solidFill>
                <a:srgbClr val="1E428A"/>
              </a:solidFill>
            </a:endParaRPr>
          </a:p>
        </p:txBody>
      </p:sp>
      <p:pic>
        <p:nvPicPr>
          <p:cNvPr id="5" name="Content Placeholder 4"/>
          <p:cNvPicPr>
            <a:picLocks noGrp="1" noChangeAspect="1"/>
          </p:cNvPicPr>
          <p:nvPr>
            <p:ph sz="half" idx="2"/>
          </p:nvPr>
        </p:nvPicPr>
        <p:blipFill>
          <a:blip r:embed="rId2"/>
          <a:stretch>
            <a:fillRect/>
          </a:stretch>
        </p:blipFill>
        <p:spPr>
          <a:xfrm>
            <a:off x="7313771" y="1578430"/>
            <a:ext cx="4265613" cy="2188205"/>
          </a:xfrm>
          <a:prstGeom prst="rect">
            <a:avLst/>
          </a:prstGeom>
        </p:spPr>
      </p:pic>
      <p:pic>
        <p:nvPicPr>
          <p:cNvPr id="6" name="Picture 5"/>
          <p:cNvPicPr>
            <a:picLocks noChangeAspect="1"/>
          </p:cNvPicPr>
          <p:nvPr/>
        </p:nvPicPr>
        <p:blipFill>
          <a:blip r:embed="rId3"/>
          <a:stretch>
            <a:fillRect/>
          </a:stretch>
        </p:blipFill>
        <p:spPr>
          <a:xfrm>
            <a:off x="7303168" y="3854409"/>
            <a:ext cx="2954587" cy="2501944"/>
          </a:xfrm>
          <a:prstGeom prst="rect">
            <a:avLst/>
          </a:prstGeom>
        </p:spPr>
      </p:pic>
    </p:spTree>
    <p:extLst>
      <p:ext uri="{BB962C8B-B14F-4D97-AF65-F5344CB8AC3E}">
        <p14:creationId xmlns:p14="http://schemas.microsoft.com/office/powerpoint/2010/main" val="30652800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Country Context</a:t>
            </a:r>
            <a:endParaRPr lang="en-US" dirty="0"/>
          </a:p>
        </p:txBody>
      </p:sp>
      <p:sp>
        <p:nvSpPr>
          <p:cNvPr id="4" name="Content Placeholder 3"/>
          <p:cNvSpPr>
            <a:spLocks noGrp="1"/>
          </p:cNvSpPr>
          <p:nvPr>
            <p:ph sz="half" idx="1"/>
          </p:nvPr>
        </p:nvSpPr>
        <p:spPr>
          <a:xfrm>
            <a:off x="0" y="1417639"/>
            <a:ext cx="6323012" cy="4708526"/>
          </a:xfrm>
        </p:spPr>
        <p:txBody>
          <a:bodyPr>
            <a:normAutofit fontScale="92500"/>
          </a:bodyPr>
          <a:lstStyle/>
          <a:p>
            <a:r>
              <a:rPr lang="en-ZW" sz="2600" dirty="0"/>
              <a:t>Zimbabwe has a generalized HIV epidemic</a:t>
            </a:r>
          </a:p>
          <a:p>
            <a:r>
              <a:rPr lang="en-ZW" sz="2600" dirty="0">
                <a:cs typeface="Times New Roman" panose="02020603050405020304" pitchFamily="18" charset="0"/>
              </a:rPr>
              <a:t>Total population: </a:t>
            </a:r>
            <a:r>
              <a:rPr lang="en-ZW" sz="2600" b="1" dirty="0">
                <a:cs typeface="Times New Roman" panose="02020603050405020304" pitchFamily="18" charset="0"/>
              </a:rPr>
              <a:t>13.5 million </a:t>
            </a:r>
            <a:r>
              <a:rPr lang="en-ZW" sz="2600" dirty="0">
                <a:cs typeface="Times New Roman" panose="02020603050405020304" pitchFamily="18" charset="0"/>
              </a:rPr>
              <a:t>(Census 2012)</a:t>
            </a:r>
          </a:p>
          <a:p>
            <a:r>
              <a:rPr lang="en-ZW" sz="2600" dirty="0">
                <a:cs typeface="Times New Roman" panose="02020603050405020304" pitchFamily="18" charset="0"/>
              </a:rPr>
              <a:t>Total PLHIV: </a:t>
            </a:r>
            <a:r>
              <a:rPr lang="en-ZW" sz="2600" b="1" dirty="0">
                <a:cs typeface="Times New Roman" panose="02020603050405020304" pitchFamily="18" charset="0"/>
              </a:rPr>
              <a:t>1,32 m </a:t>
            </a:r>
            <a:r>
              <a:rPr lang="en-ZW" sz="2600" dirty="0">
                <a:cs typeface="Times New Roman" panose="02020603050405020304" pitchFamily="18" charset="0"/>
              </a:rPr>
              <a:t>(76,653 children) [2017 Estimates]</a:t>
            </a:r>
          </a:p>
          <a:p>
            <a:pPr lvl="1"/>
            <a:r>
              <a:rPr lang="en-ZW" sz="2600" dirty="0" smtClean="0">
                <a:cs typeface="Times New Roman" panose="02020603050405020304" pitchFamily="18" charset="0"/>
              </a:rPr>
              <a:t>Males </a:t>
            </a:r>
            <a:r>
              <a:rPr lang="en-ZW" sz="2600" dirty="0">
                <a:cs typeface="Times New Roman" panose="02020603050405020304" pitchFamily="18" charset="0"/>
              </a:rPr>
              <a:t>41%</a:t>
            </a:r>
          </a:p>
          <a:p>
            <a:pPr lvl="1"/>
            <a:r>
              <a:rPr lang="en-ZW" sz="2600" dirty="0" smtClean="0">
                <a:cs typeface="Times New Roman" panose="02020603050405020304" pitchFamily="18" charset="0"/>
              </a:rPr>
              <a:t>Females </a:t>
            </a:r>
            <a:r>
              <a:rPr lang="en-ZW" sz="2600" dirty="0">
                <a:cs typeface="Times New Roman" panose="02020603050405020304" pitchFamily="18" charset="0"/>
              </a:rPr>
              <a:t>59%</a:t>
            </a:r>
          </a:p>
          <a:p>
            <a:r>
              <a:rPr lang="en-US" sz="2600" dirty="0">
                <a:cs typeface="Times New Roman" panose="02020603050405020304" pitchFamily="18" charset="0"/>
              </a:rPr>
              <a:t>HIV </a:t>
            </a:r>
            <a:r>
              <a:rPr lang="en-US" sz="2600" b="1" dirty="0">
                <a:cs typeface="Times New Roman" panose="02020603050405020304" pitchFamily="18" charset="0"/>
              </a:rPr>
              <a:t>Prevalence:</a:t>
            </a:r>
            <a:r>
              <a:rPr lang="en-US" sz="2600" dirty="0">
                <a:cs typeface="Times New Roman" panose="02020603050405020304" pitchFamily="18" charset="0"/>
              </a:rPr>
              <a:t> </a:t>
            </a:r>
            <a:r>
              <a:rPr lang="en-US" sz="2600" dirty="0"/>
              <a:t>14,6</a:t>
            </a:r>
            <a:r>
              <a:rPr lang="en-US" sz="2600" dirty="0">
                <a:cs typeface="Times New Roman" panose="02020603050405020304" pitchFamily="18" charset="0"/>
              </a:rPr>
              <a:t>% among 15-64 year age group</a:t>
            </a:r>
          </a:p>
          <a:p>
            <a:pPr lvl="1"/>
            <a:r>
              <a:rPr lang="en-US" sz="2600" dirty="0"/>
              <a:t>Females: 16.7</a:t>
            </a:r>
            <a:r>
              <a:rPr lang="en-US" sz="2600" dirty="0" smtClean="0"/>
              <a:t>%; </a:t>
            </a:r>
            <a:r>
              <a:rPr lang="en-US" sz="2600" dirty="0" smtClean="0">
                <a:cs typeface="Times New Roman" panose="02020603050405020304" pitchFamily="18" charset="0"/>
              </a:rPr>
              <a:t>Males</a:t>
            </a:r>
            <a:r>
              <a:rPr lang="en-US" sz="2600" dirty="0">
                <a:cs typeface="Times New Roman" panose="02020603050405020304" pitchFamily="18" charset="0"/>
              </a:rPr>
              <a:t>: 12.4%</a:t>
            </a:r>
          </a:p>
          <a:p>
            <a:r>
              <a:rPr lang="en-US" sz="2600" dirty="0">
                <a:cs typeface="Times New Roman" panose="02020603050405020304" pitchFamily="18" charset="0"/>
              </a:rPr>
              <a:t>HIV </a:t>
            </a:r>
            <a:r>
              <a:rPr lang="en-US" sz="2600" b="1" dirty="0">
                <a:cs typeface="Times New Roman" panose="02020603050405020304" pitchFamily="18" charset="0"/>
              </a:rPr>
              <a:t>Incidence</a:t>
            </a:r>
            <a:r>
              <a:rPr lang="en-US" sz="2600" dirty="0">
                <a:cs typeface="Times New Roman" panose="02020603050405020304" pitchFamily="18" charset="0"/>
              </a:rPr>
              <a:t>: 0.45% in 2016 </a:t>
            </a:r>
          </a:p>
          <a:p>
            <a:endParaRPr lang="en-US" sz="2600" dirty="0"/>
          </a:p>
        </p:txBody>
      </p:sp>
      <p:sp>
        <p:nvSpPr>
          <p:cNvPr id="6" name="Content Placeholder 5"/>
          <p:cNvSpPr>
            <a:spLocks noGrp="1"/>
          </p:cNvSpPr>
          <p:nvPr>
            <p:ph sz="half" idx="2"/>
          </p:nvPr>
        </p:nvSpPr>
        <p:spPr>
          <a:xfrm>
            <a:off x="6704012" y="1567545"/>
            <a:ext cx="5383398" cy="4525963"/>
          </a:xfrm>
        </p:spPr>
        <p:txBody>
          <a:bodyPr>
            <a:normAutofit fontScale="92500"/>
          </a:bodyPr>
          <a:lstStyle/>
          <a:p>
            <a:pPr lvl="0"/>
            <a:r>
              <a:rPr lang="en-US" dirty="0">
                <a:cs typeface="Times New Roman" panose="02020603050405020304" pitchFamily="18" charset="0"/>
              </a:rPr>
              <a:t>New Infections: </a:t>
            </a:r>
            <a:r>
              <a:rPr lang="en-US" dirty="0" smtClean="0">
                <a:cs typeface="Times New Roman" panose="02020603050405020304" pitchFamily="18" charset="0"/>
              </a:rPr>
              <a:t>40, 973 </a:t>
            </a:r>
            <a:r>
              <a:rPr lang="en-US" dirty="0">
                <a:cs typeface="Times New Roman" panose="02020603050405020304" pitchFamily="18" charset="0"/>
              </a:rPr>
              <a:t>per </a:t>
            </a:r>
            <a:r>
              <a:rPr lang="en-US" dirty="0" smtClean="0">
                <a:cs typeface="Times New Roman" panose="02020603050405020304" pitchFamily="18" charset="0"/>
              </a:rPr>
              <a:t>year (2017 HIV Estimates)</a:t>
            </a:r>
            <a:endParaRPr lang="en-US" dirty="0">
              <a:cs typeface="Times New Roman" panose="02020603050405020304" pitchFamily="18" charset="0"/>
            </a:endParaRPr>
          </a:p>
          <a:p>
            <a:r>
              <a:rPr lang="en-US" b="1" dirty="0"/>
              <a:t>Viral Suppression </a:t>
            </a:r>
            <a:r>
              <a:rPr lang="en-US" dirty="0"/>
              <a:t>among people on ART: 86.5% [</a:t>
            </a:r>
            <a:r>
              <a:rPr lang="en-US" dirty="0" smtClean="0"/>
              <a:t>ZIMPHIA, 2015/16]</a:t>
            </a:r>
            <a:endParaRPr lang="en-US" dirty="0">
              <a:cs typeface="Times New Roman" panose="02020603050405020304" pitchFamily="18" charset="0"/>
            </a:endParaRPr>
          </a:p>
          <a:p>
            <a:r>
              <a:rPr lang="en-US" dirty="0">
                <a:cs typeface="Times New Roman" panose="02020603050405020304" pitchFamily="18" charset="0"/>
              </a:rPr>
              <a:t>MTCT rate 5,2% at end of breast-feeding period</a:t>
            </a:r>
          </a:p>
          <a:p>
            <a:r>
              <a:rPr lang="en-US" dirty="0">
                <a:cs typeface="Times New Roman" panose="02020603050405020304" pitchFamily="18" charset="0"/>
              </a:rPr>
              <a:t>TB/HIV co-infectivity rate 72%</a:t>
            </a:r>
            <a:endParaRPr lang="en-ZW" dirty="0"/>
          </a:p>
          <a:p>
            <a:r>
              <a:rPr lang="en-ZW" dirty="0"/>
              <a:t>DSD Implementation success noted in 2017 with scale up earmarked for 2018-2019 </a:t>
            </a:r>
          </a:p>
          <a:p>
            <a:endParaRPr lang="en-US" dirty="0"/>
          </a:p>
        </p:txBody>
      </p:sp>
    </p:spTree>
    <p:extLst>
      <p:ext uri="{BB962C8B-B14F-4D97-AF65-F5344CB8AC3E}">
        <p14:creationId xmlns:p14="http://schemas.microsoft.com/office/powerpoint/2010/main" val="13696452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2546"/>
            <a:ext cx="12188825" cy="1143000"/>
          </a:xfrm>
        </p:spPr>
        <p:txBody>
          <a:bodyPr>
            <a:normAutofit fontScale="90000"/>
          </a:bodyPr>
          <a:lstStyle/>
          <a:p>
            <a:r>
              <a:rPr lang="en-US" dirty="0" smtClean="0"/>
              <a:t/>
            </a:r>
            <a:br>
              <a:rPr lang="en-US" dirty="0" smtClean="0"/>
            </a:br>
            <a:r>
              <a:rPr lang="en-US" dirty="0" smtClean="0"/>
              <a:t>Approaches to DSD Review Meetings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263110940"/>
              </p:ext>
            </p:extLst>
          </p:nvPr>
        </p:nvGraphicFramePr>
        <p:xfrm>
          <a:off x="0" y="900454"/>
          <a:ext cx="12188825" cy="58411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49968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W" dirty="0" smtClean="0"/>
              <a:t>National Baseline Survey for DSDM</a:t>
            </a:r>
            <a:endParaRPr lang="en-ZW" dirty="0"/>
          </a:p>
        </p:txBody>
      </p:sp>
      <p:sp>
        <p:nvSpPr>
          <p:cNvPr id="3" name="Content Placeholder 2"/>
          <p:cNvSpPr>
            <a:spLocks noGrp="1"/>
          </p:cNvSpPr>
          <p:nvPr>
            <p:ph sz="half" idx="1"/>
          </p:nvPr>
        </p:nvSpPr>
        <p:spPr>
          <a:xfrm>
            <a:off x="1" y="1184565"/>
            <a:ext cx="5517572" cy="5455226"/>
          </a:xfrm>
        </p:spPr>
        <p:txBody>
          <a:bodyPr>
            <a:normAutofit fontScale="92500" lnSpcReduction="20000"/>
          </a:bodyPr>
          <a:lstStyle/>
          <a:p>
            <a:endParaRPr lang="en-ZW" dirty="0" smtClean="0">
              <a:latin typeface="Garamond" panose="02020404030301010803" pitchFamily="18" charset="0"/>
            </a:endParaRPr>
          </a:p>
          <a:p>
            <a:r>
              <a:rPr lang="en-ZW" dirty="0" smtClean="0">
                <a:latin typeface="Garamond" panose="02020404030301010803" pitchFamily="18" charset="0"/>
              </a:rPr>
              <a:t>Designed a </a:t>
            </a:r>
            <a:r>
              <a:rPr lang="en-ZW" b="1" dirty="0" smtClean="0">
                <a:latin typeface="Garamond" panose="02020404030301010803" pitchFamily="18" charset="0"/>
              </a:rPr>
              <a:t>simple tool</a:t>
            </a:r>
            <a:r>
              <a:rPr lang="en-ZW" dirty="0" smtClean="0">
                <a:latin typeface="Garamond" panose="02020404030301010803" pitchFamily="18" charset="0"/>
              </a:rPr>
              <a:t> for the baseline DSD survey in </a:t>
            </a:r>
            <a:r>
              <a:rPr lang="en-ZW" b="1" dirty="0" smtClean="0">
                <a:latin typeface="Garamond" panose="02020404030301010803" pitchFamily="18" charset="0"/>
              </a:rPr>
              <a:t>November 2017</a:t>
            </a:r>
          </a:p>
          <a:p>
            <a:endParaRPr lang="en-ZW" dirty="0">
              <a:latin typeface="Garamond" panose="02020404030301010803" pitchFamily="18" charset="0"/>
            </a:endParaRPr>
          </a:p>
          <a:p>
            <a:r>
              <a:rPr lang="en-ZW" b="1" dirty="0" smtClean="0">
                <a:latin typeface="Garamond" panose="02020404030301010803" pitchFamily="18" charset="0"/>
              </a:rPr>
              <a:t>Oriented health workers </a:t>
            </a:r>
            <a:r>
              <a:rPr lang="en-ZW" dirty="0" smtClean="0">
                <a:latin typeface="Garamond" panose="02020404030301010803" pitchFamily="18" charset="0"/>
              </a:rPr>
              <a:t>on how to fill the template during the National Annual TB and HIV Review and Planning Meeting </a:t>
            </a:r>
          </a:p>
          <a:p>
            <a:pPr marL="0" indent="0">
              <a:buNone/>
            </a:pPr>
            <a:endParaRPr lang="en-ZW" dirty="0" smtClean="0">
              <a:latin typeface="Garamond" panose="02020404030301010803" pitchFamily="18" charset="0"/>
            </a:endParaRPr>
          </a:p>
          <a:p>
            <a:r>
              <a:rPr lang="en-ZW" dirty="0" smtClean="0">
                <a:latin typeface="Garamond" panose="02020404030301010803" pitchFamily="18" charset="0"/>
              </a:rPr>
              <a:t>Provincial Teams provided feedback on survey data during the National Mentor’s technical Update Meeting in </a:t>
            </a:r>
            <a:r>
              <a:rPr lang="en-ZW" b="1" dirty="0" smtClean="0">
                <a:latin typeface="Garamond" panose="02020404030301010803" pitchFamily="18" charset="0"/>
              </a:rPr>
              <a:t>February, 2018</a:t>
            </a:r>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985163" y="1121190"/>
            <a:ext cx="6082907" cy="5654701"/>
          </a:xfrm>
        </p:spPr>
      </p:pic>
    </p:spTree>
    <p:extLst>
      <p:ext uri="{BB962C8B-B14F-4D97-AF65-F5344CB8AC3E}">
        <p14:creationId xmlns:p14="http://schemas.microsoft.com/office/powerpoint/2010/main" val="19407170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15798" cy="1320656"/>
          </a:xfrm>
        </p:spPr>
        <p:txBody>
          <a:bodyPr/>
          <a:lstStyle/>
          <a:p>
            <a:r>
              <a:rPr lang="en-ZW" sz="3200" dirty="0">
                <a:latin typeface="Garamond" panose="02020404030301010803" pitchFamily="18" charset="0"/>
                <a:cs typeface="Arial" panose="020B0604020202020204" pitchFamily="34" charset="0"/>
              </a:rPr>
              <a:t>Proportion of Districts that have at least one facility implementing any </a:t>
            </a:r>
            <a:r>
              <a:rPr lang="en-ZW" sz="3200" dirty="0" smtClean="0">
                <a:latin typeface="Garamond" panose="02020404030301010803" pitchFamily="18" charset="0"/>
                <a:cs typeface="Arial" panose="020B0604020202020204" pitchFamily="34" charset="0"/>
              </a:rPr>
              <a:t>one </a:t>
            </a:r>
            <a:r>
              <a:rPr lang="en-ZW" sz="3200" dirty="0">
                <a:latin typeface="Garamond" panose="02020404030301010803" pitchFamily="18" charset="0"/>
                <a:cs typeface="Arial" panose="020B0604020202020204" pitchFamily="34" charset="0"/>
              </a:rPr>
              <a:t>DSD </a:t>
            </a:r>
            <a:r>
              <a:rPr lang="en-ZW" sz="3200" dirty="0" smtClean="0">
                <a:latin typeface="Garamond" panose="02020404030301010803" pitchFamily="18" charset="0"/>
                <a:cs typeface="Arial" panose="020B0604020202020204" pitchFamily="34" charset="0"/>
              </a:rPr>
              <a:t>ART Models, end of 2017</a:t>
            </a:r>
            <a:endParaRPr lang="en-ZW" sz="3200" dirty="0">
              <a:latin typeface="Garamond" panose="02020404030301010803" pitchFamily="18"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66607457"/>
              </p:ext>
            </p:extLst>
          </p:nvPr>
        </p:nvGraphicFramePr>
        <p:xfrm>
          <a:off x="207817" y="1290496"/>
          <a:ext cx="11907981" cy="52246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49417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12188824" cy="1417638"/>
          </a:xfrm>
        </p:spPr>
        <p:txBody>
          <a:bodyPr>
            <a:normAutofit/>
          </a:bodyPr>
          <a:lstStyle/>
          <a:p>
            <a:r>
              <a:rPr lang="en-ZW" sz="3600" dirty="0"/>
              <a:t>As countries scale up, some M and E systems have not yet been well adapted for DSD</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2413" y="2583801"/>
            <a:ext cx="2521527" cy="2422056"/>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7088" y="2885210"/>
            <a:ext cx="2219325" cy="184171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6657" y="3255818"/>
            <a:ext cx="1455174" cy="1471108"/>
          </a:xfrm>
          <a:prstGeom prst="rect">
            <a:avLst/>
          </a:prstGeom>
        </p:spPr>
      </p:pic>
      <p:sp>
        <p:nvSpPr>
          <p:cNvPr id="11" name="TextBox 10"/>
          <p:cNvSpPr txBox="1"/>
          <p:nvPr/>
        </p:nvSpPr>
        <p:spPr>
          <a:xfrm>
            <a:off x="1788607" y="5194998"/>
            <a:ext cx="2044386" cy="461665"/>
          </a:xfrm>
          <a:prstGeom prst="rect">
            <a:avLst/>
          </a:prstGeom>
          <a:noFill/>
        </p:spPr>
        <p:txBody>
          <a:bodyPr wrap="square" rtlCol="0">
            <a:spAutoFit/>
          </a:bodyPr>
          <a:lstStyle/>
          <a:p>
            <a:r>
              <a:rPr lang="en-ZW" sz="2400" dirty="0">
                <a:latin typeface="Garamond" panose="02020404030301010803" pitchFamily="18" charset="0"/>
              </a:rPr>
              <a:t>DSD Scale Up</a:t>
            </a:r>
          </a:p>
        </p:txBody>
      </p:sp>
      <p:sp>
        <p:nvSpPr>
          <p:cNvPr id="12" name="TextBox 11"/>
          <p:cNvSpPr txBox="1"/>
          <p:nvPr/>
        </p:nvSpPr>
        <p:spPr>
          <a:xfrm>
            <a:off x="4649090" y="5255431"/>
            <a:ext cx="3465488" cy="830997"/>
          </a:xfrm>
          <a:prstGeom prst="rect">
            <a:avLst/>
          </a:prstGeom>
          <a:noFill/>
        </p:spPr>
        <p:txBody>
          <a:bodyPr wrap="square" rtlCol="0">
            <a:spAutoFit/>
          </a:bodyPr>
          <a:lstStyle/>
          <a:p>
            <a:r>
              <a:rPr lang="en-ZW" sz="2400" b="1" dirty="0">
                <a:latin typeface="Garamond" panose="02020404030301010803" pitchFamily="18" charset="0"/>
              </a:rPr>
              <a:t>The Missing link : Robust M and E Systems</a:t>
            </a:r>
          </a:p>
        </p:txBody>
      </p:sp>
      <p:sp>
        <p:nvSpPr>
          <p:cNvPr id="14" name="TextBox 13"/>
          <p:cNvSpPr txBox="1"/>
          <p:nvPr/>
        </p:nvSpPr>
        <p:spPr>
          <a:xfrm>
            <a:off x="8556499" y="5070764"/>
            <a:ext cx="1884218" cy="1569660"/>
          </a:xfrm>
          <a:prstGeom prst="rect">
            <a:avLst/>
          </a:prstGeom>
          <a:noFill/>
        </p:spPr>
        <p:txBody>
          <a:bodyPr wrap="square" rtlCol="0">
            <a:spAutoFit/>
          </a:bodyPr>
          <a:lstStyle/>
          <a:p>
            <a:r>
              <a:rPr lang="en-ZW" sz="2400" dirty="0">
                <a:latin typeface="Garamond" panose="02020404030301010803" pitchFamily="18" charset="0"/>
              </a:rPr>
              <a:t>Reliable DSD Data to Inform Programming</a:t>
            </a:r>
          </a:p>
        </p:txBody>
      </p:sp>
      <p:sp>
        <p:nvSpPr>
          <p:cNvPr id="16" name="TextBox 15"/>
          <p:cNvSpPr txBox="1"/>
          <p:nvPr/>
        </p:nvSpPr>
        <p:spPr>
          <a:xfrm>
            <a:off x="1730231" y="1832653"/>
            <a:ext cx="8700655" cy="830997"/>
          </a:xfrm>
          <a:prstGeom prst="rect">
            <a:avLst/>
          </a:prstGeom>
          <a:noFill/>
        </p:spPr>
        <p:txBody>
          <a:bodyPr wrap="square" rtlCol="0">
            <a:spAutoFit/>
          </a:bodyPr>
          <a:lstStyle/>
          <a:p>
            <a:r>
              <a:rPr lang="en-ZW" sz="2400" dirty="0">
                <a:latin typeface="Garamond" panose="02020404030301010803" pitchFamily="18" charset="0"/>
              </a:rPr>
              <a:t>Simpler ways of collecting reliable data needed</a:t>
            </a:r>
            <a:r>
              <a:rPr lang="en-ZW" sz="2400" b="1" dirty="0">
                <a:latin typeface="Garamond" panose="02020404030301010803" pitchFamily="18" charset="0"/>
              </a:rPr>
              <a:t>: Simple sample based method for period monitoring</a:t>
            </a:r>
          </a:p>
        </p:txBody>
      </p:sp>
    </p:spTree>
    <p:extLst>
      <p:ext uri="{BB962C8B-B14F-4D97-AF65-F5344CB8AC3E}">
        <p14:creationId xmlns:p14="http://schemas.microsoft.com/office/powerpoint/2010/main" val="35202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8328560" y="1693629"/>
            <a:ext cx="1789381" cy="1622743"/>
            <a:chOff x="1863708" y="2139940"/>
            <a:chExt cx="4100528" cy="3718661"/>
          </a:xfrm>
        </p:grpSpPr>
        <p:sp>
          <p:nvSpPr>
            <p:cNvPr id="13" name="TextBox 12"/>
            <p:cNvSpPr txBox="1"/>
            <p:nvPr/>
          </p:nvSpPr>
          <p:spPr>
            <a:xfrm>
              <a:off x="3864633" y="3109821"/>
              <a:ext cx="646980" cy="2115893"/>
            </a:xfrm>
            <a:prstGeom prst="rect">
              <a:avLst/>
            </a:prstGeom>
            <a:noFill/>
          </p:spPr>
          <p:txBody>
            <a:bodyPr wrap="square" rtlCol="0">
              <a:spAutoFit/>
            </a:bodyPr>
            <a:lstStyle/>
            <a:p>
              <a:r>
                <a:rPr lang="en-US" dirty="0">
                  <a:solidFill>
                    <a:schemeClr val="bg1"/>
                  </a:solidFill>
                  <a:latin typeface="Garamond" panose="02020404030301010803" pitchFamily="18" charset="0"/>
                </a:rPr>
                <a:t>14%</a:t>
              </a:r>
            </a:p>
          </p:txBody>
        </p:sp>
        <p:sp>
          <p:nvSpPr>
            <p:cNvPr id="14" name="任意多边形 8"/>
            <p:cNvSpPr>
              <a:spLocks/>
            </p:cNvSpPr>
            <p:nvPr/>
          </p:nvSpPr>
          <p:spPr bwMode="auto">
            <a:xfrm>
              <a:off x="5009568" y="3047850"/>
              <a:ext cx="954668" cy="2201582"/>
            </a:xfrm>
            <a:custGeom>
              <a:avLst/>
              <a:gdLst>
                <a:gd name="T0" fmla="*/ 0 w 5833820"/>
                <a:gd name="T1" fmla="*/ 0 h 13450897"/>
                <a:gd name="T2" fmla="*/ 5833820 w 5833820"/>
                <a:gd name="T3" fmla="*/ 13450897 h 13450897"/>
              </a:gdLst>
              <a:ahLst/>
              <a:cxnLst>
                <a:cxn ang="0">
                  <a:pos x="5090776" y="155302"/>
                </a:cxn>
                <a:cxn ang="0">
                  <a:pos x="4434815" y="797311"/>
                </a:cxn>
                <a:cxn ang="0">
                  <a:pos x="3615254" y="1367876"/>
                </a:cxn>
                <a:cxn ang="0">
                  <a:pos x="2312778" y="2685993"/>
                </a:cxn>
                <a:cxn ang="0">
                  <a:pos x="1902434" y="3227530"/>
                </a:cxn>
                <a:cxn ang="0">
                  <a:pos x="1624409" y="3928159"/>
                </a:cxn>
                <a:cxn ang="0">
                  <a:pos x="1641176" y="4631836"/>
                </a:cxn>
                <a:cxn ang="0">
                  <a:pos x="2067725" y="5401092"/>
                </a:cxn>
                <a:cxn ang="0">
                  <a:pos x="2207798" y="6151234"/>
                </a:cxn>
                <a:cxn ang="0">
                  <a:pos x="1666824" y="6047943"/>
                </a:cxn>
                <a:cxn ang="0">
                  <a:pos x="1038766" y="5889413"/>
                </a:cxn>
                <a:cxn ang="0">
                  <a:pos x="569239" y="6209290"/>
                </a:cxn>
                <a:cxn ang="0">
                  <a:pos x="120423" y="6367821"/>
                </a:cxn>
                <a:cxn ang="0">
                  <a:pos x="425119" y="7016934"/>
                </a:cxn>
                <a:cxn ang="0">
                  <a:pos x="1156064" y="7357652"/>
                </a:cxn>
                <a:cxn ang="0">
                  <a:pos x="1728059" y="7902487"/>
                </a:cxn>
                <a:cxn ang="0">
                  <a:pos x="2511788" y="8712980"/>
                </a:cxn>
                <a:cxn ang="0">
                  <a:pos x="3436756" y="9135801"/>
                </a:cxn>
                <a:cxn ang="0">
                  <a:pos x="3217408" y="11136745"/>
                </a:cxn>
                <a:cxn ang="0">
                  <a:pos x="2767351" y="12209276"/>
                </a:cxn>
                <a:cxn ang="0">
                  <a:pos x="3271425" y="13118525"/>
                </a:cxn>
                <a:cxn ang="0">
                  <a:pos x="3643155" y="13261518"/>
                </a:cxn>
                <a:cxn ang="0">
                  <a:pos x="3409236" y="12910358"/>
                </a:cxn>
                <a:cxn ang="0">
                  <a:pos x="3877073" y="12220862"/>
                </a:cxn>
                <a:cxn ang="0">
                  <a:pos x="3818454" y="11345498"/>
                </a:cxn>
                <a:cxn ang="0">
                  <a:pos x="4328707" y="11036754"/>
                </a:cxn>
                <a:cxn ang="0">
                  <a:pos x="4811623" y="10408132"/>
                </a:cxn>
                <a:cxn ang="0">
                  <a:pos x="5048359" y="9834750"/>
                </a:cxn>
                <a:cxn ang="0">
                  <a:pos x="5310179" y="9237974"/>
                </a:cxn>
                <a:cxn ang="0">
                  <a:pos x="5529020" y="8843834"/>
                </a:cxn>
                <a:cxn ang="0">
                  <a:pos x="5497175" y="8452514"/>
                </a:cxn>
                <a:cxn ang="0">
                  <a:pos x="5262129" y="8118122"/>
                </a:cxn>
                <a:cxn ang="0">
                  <a:pos x="5014823" y="7678749"/>
                </a:cxn>
                <a:cxn ang="0">
                  <a:pos x="4795981" y="7297434"/>
                </a:cxn>
                <a:cxn ang="0">
                  <a:pos x="5030464" y="6796060"/>
                </a:cxn>
                <a:cxn ang="0">
                  <a:pos x="5087957" y="6112198"/>
                </a:cxn>
                <a:cxn ang="0">
                  <a:pos x="4646456" y="5888321"/>
                </a:cxn>
                <a:cxn ang="0">
                  <a:pos x="4682632" y="5565750"/>
                </a:cxn>
                <a:cxn ang="0">
                  <a:pos x="4812749" y="5162572"/>
                </a:cxn>
                <a:cxn ang="0">
                  <a:pos x="5338645" y="4976005"/>
                </a:cxn>
                <a:cxn ang="0">
                  <a:pos x="5208016" y="4261988"/>
                </a:cxn>
                <a:cxn ang="0">
                  <a:pos x="5630057" y="3997913"/>
                </a:cxn>
                <a:cxn ang="0">
                  <a:pos x="5819306" y="3691987"/>
                </a:cxn>
                <a:cxn ang="0">
                  <a:pos x="5441124" y="3310725"/>
                </a:cxn>
                <a:cxn ang="0">
                  <a:pos x="5555232" y="2807179"/>
                </a:cxn>
                <a:cxn ang="0">
                  <a:pos x="5450634" y="2121846"/>
                </a:cxn>
                <a:cxn ang="0">
                  <a:pos x="5718269" y="1473984"/>
                </a:cxn>
                <a:cxn ang="0">
                  <a:pos x="5572000" y="1036301"/>
                </a:cxn>
                <a:cxn ang="0">
                  <a:pos x="5674727" y="497582"/>
                </a:cxn>
                <a:cxn ang="0">
                  <a:pos x="5600122" y="25113"/>
                </a:cxn>
              </a:cxnLst>
              <a:rect l="T0" t="T1" r="T2" b="T3"/>
              <a:pathLst>
                <a:path w="5833820" h="13450897">
                  <a:moveTo>
                    <a:pt x="5483774" y="0"/>
                  </a:moveTo>
                  <a:lnTo>
                    <a:pt x="5237046" y="53138"/>
                  </a:lnTo>
                  <a:lnTo>
                    <a:pt x="5090776" y="155302"/>
                  </a:lnTo>
                  <a:lnTo>
                    <a:pt x="4741870" y="345114"/>
                  </a:lnTo>
                  <a:cubicBezTo>
                    <a:pt x="4741494" y="432388"/>
                    <a:pt x="4741119" y="519661"/>
                    <a:pt x="4740743" y="606935"/>
                  </a:cubicBezTo>
                  <a:lnTo>
                    <a:pt x="4434815" y="797311"/>
                  </a:lnTo>
                  <a:lnTo>
                    <a:pt x="4317574" y="1044054"/>
                  </a:lnTo>
                  <a:lnTo>
                    <a:pt x="3966414" y="1205402"/>
                  </a:lnTo>
                  <a:lnTo>
                    <a:pt x="3615254" y="1367876"/>
                  </a:lnTo>
                  <a:lnTo>
                    <a:pt x="2824159" y="1984800"/>
                  </a:lnTo>
                  <a:lnTo>
                    <a:pt x="2691276" y="2421356"/>
                  </a:lnTo>
                  <a:lnTo>
                    <a:pt x="2312778" y="2685993"/>
                  </a:lnTo>
                  <a:lnTo>
                    <a:pt x="2280932" y="2947251"/>
                  </a:lnTo>
                  <a:lnTo>
                    <a:pt x="1946540" y="2935553"/>
                  </a:lnTo>
                  <a:lnTo>
                    <a:pt x="1902434" y="3227530"/>
                  </a:lnTo>
                  <a:cubicBezTo>
                    <a:pt x="1902997" y="3324667"/>
                    <a:pt x="1903561" y="3421805"/>
                    <a:pt x="1904124" y="3518942"/>
                  </a:cubicBezTo>
                  <a:lnTo>
                    <a:pt x="1842686" y="3868976"/>
                  </a:lnTo>
                  <a:lnTo>
                    <a:pt x="1624409" y="3928159"/>
                  </a:lnTo>
                  <a:lnTo>
                    <a:pt x="1464188" y="4120225"/>
                  </a:lnTo>
                  <a:lnTo>
                    <a:pt x="1552401" y="4382610"/>
                  </a:lnTo>
                  <a:lnTo>
                    <a:pt x="1641176" y="4631836"/>
                  </a:lnTo>
                  <a:lnTo>
                    <a:pt x="1815912" y="4908504"/>
                  </a:lnTo>
                  <a:lnTo>
                    <a:pt x="2020239" y="4997280"/>
                  </a:lnTo>
                  <a:lnTo>
                    <a:pt x="2067725" y="5401092"/>
                  </a:lnTo>
                  <a:lnTo>
                    <a:pt x="2238516" y="5654368"/>
                  </a:lnTo>
                  <a:lnTo>
                    <a:pt x="2252467" y="5903363"/>
                  </a:lnTo>
                  <a:lnTo>
                    <a:pt x="2207798" y="6151234"/>
                  </a:lnTo>
                  <a:lnTo>
                    <a:pt x="2017985" y="6237755"/>
                  </a:lnTo>
                  <a:lnTo>
                    <a:pt x="1885102" y="6121078"/>
                  </a:lnTo>
                  <a:lnTo>
                    <a:pt x="1666824" y="6047943"/>
                  </a:lnTo>
                  <a:lnTo>
                    <a:pt x="1519428" y="5873772"/>
                  </a:lnTo>
                  <a:lnTo>
                    <a:pt x="1241966" y="5946343"/>
                  </a:lnTo>
                  <a:lnTo>
                    <a:pt x="1038766" y="5889413"/>
                  </a:lnTo>
                  <a:lnTo>
                    <a:pt x="949427" y="6166875"/>
                  </a:lnTo>
                  <a:lnTo>
                    <a:pt x="745100" y="6297503"/>
                  </a:lnTo>
                  <a:lnTo>
                    <a:pt x="569239" y="6209290"/>
                  </a:lnTo>
                  <a:lnTo>
                    <a:pt x="365475" y="6107127"/>
                  </a:lnTo>
                  <a:lnTo>
                    <a:pt x="176226" y="6137283"/>
                  </a:lnTo>
                  <a:lnTo>
                    <a:pt x="120423" y="6367821"/>
                  </a:lnTo>
                  <a:lnTo>
                    <a:pt x="0" y="6580811"/>
                  </a:lnTo>
                  <a:lnTo>
                    <a:pt x="258332" y="6887106"/>
                  </a:lnTo>
                  <a:lnTo>
                    <a:pt x="425119" y="7016934"/>
                  </a:lnTo>
                  <a:lnTo>
                    <a:pt x="665203" y="7059872"/>
                  </a:lnTo>
                  <a:lnTo>
                    <a:pt x="905090" y="7238490"/>
                  </a:lnTo>
                  <a:lnTo>
                    <a:pt x="1156064" y="7357652"/>
                  </a:lnTo>
                  <a:lnTo>
                    <a:pt x="1296954" y="7471952"/>
                  </a:lnTo>
                  <a:lnTo>
                    <a:pt x="1483932" y="7667884"/>
                  </a:lnTo>
                  <a:lnTo>
                    <a:pt x="1728059" y="7902487"/>
                  </a:lnTo>
                  <a:lnTo>
                    <a:pt x="2098195" y="8305017"/>
                  </a:lnTo>
                  <a:lnTo>
                    <a:pt x="2316526" y="8632587"/>
                  </a:lnTo>
                  <a:lnTo>
                    <a:pt x="2511788" y="8712980"/>
                  </a:lnTo>
                  <a:lnTo>
                    <a:pt x="2843452" y="8809470"/>
                  </a:lnTo>
                  <a:lnTo>
                    <a:pt x="3120125" y="8953934"/>
                  </a:lnTo>
                  <a:lnTo>
                    <a:pt x="3436756" y="9135801"/>
                  </a:lnTo>
                  <a:lnTo>
                    <a:pt x="3415721" y="9581863"/>
                  </a:lnTo>
                  <a:lnTo>
                    <a:pt x="3232492" y="10634180"/>
                  </a:lnTo>
                  <a:lnTo>
                    <a:pt x="3217408" y="11136745"/>
                  </a:lnTo>
                  <a:lnTo>
                    <a:pt x="3043006" y="11543468"/>
                  </a:lnTo>
                  <a:lnTo>
                    <a:pt x="2951849" y="11866846"/>
                  </a:lnTo>
                  <a:lnTo>
                    <a:pt x="2767351" y="12209276"/>
                  </a:lnTo>
                  <a:lnTo>
                    <a:pt x="2910473" y="12546769"/>
                  </a:lnTo>
                  <a:lnTo>
                    <a:pt x="3210264" y="12745256"/>
                  </a:lnTo>
                  <a:lnTo>
                    <a:pt x="3271425" y="13118525"/>
                  </a:lnTo>
                  <a:lnTo>
                    <a:pt x="3508689" y="13326480"/>
                  </a:lnTo>
                  <a:lnTo>
                    <a:pt x="3704200" y="13450897"/>
                  </a:lnTo>
                  <a:lnTo>
                    <a:pt x="3643155" y="13261518"/>
                  </a:lnTo>
                  <a:lnTo>
                    <a:pt x="3542118" y="13213468"/>
                  </a:lnTo>
                  <a:lnTo>
                    <a:pt x="3539865" y="12970106"/>
                  </a:lnTo>
                  <a:lnTo>
                    <a:pt x="3409236" y="12910358"/>
                  </a:lnTo>
                  <a:lnTo>
                    <a:pt x="3611873" y="12661362"/>
                  </a:lnTo>
                  <a:lnTo>
                    <a:pt x="3788298" y="12411802"/>
                  </a:lnTo>
                  <a:lnTo>
                    <a:pt x="3877073" y="12220862"/>
                  </a:lnTo>
                  <a:lnTo>
                    <a:pt x="3819581" y="11943401"/>
                  </a:lnTo>
                  <a:lnTo>
                    <a:pt x="3789425" y="11624086"/>
                  </a:lnTo>
                  <a:lnTo>
                    <a:pt x="3818454" y="11345498"/>
                  </a:lnTo>
                  <a:lnTo>
                    <a:pt x="3920617" y="11125530"/>
                  </a:lnTo>
                  <a:lnTo>
                    <a:pt x="4109866" y="11022803"/>
                  </a:lnTo>
                  <a:lnTo>
                    <a:pt x="4328707" y="11036754"/>
                  </a:lnTo>
                  <a:lnTo>
                    <a:pt x="4490055" y="10803961"/>
                  </a:lnTo>
                  <a:lnTo>
                    <a:pt x="4636324" y="10541015"/>
                  </a:lnTo>
                  <a:lnTo>
                    <a:pt x="4811623" y="10408132"/>
                  </a:lnTo>
                  <a:lnTo>
                    <a:pt x="4885321" y="10218883"/>
                  </a:lnTo>
                  <a:lnTo>
                    <a:pt x="5059492" y="10116719"/>
                  </a:lnTo>
                  <a:lnTo>
                    <a:pt x="5048359" y="9834750"/>
                  </a:lnTo>
                  <a:lnTo>
                    <a:pt x="5120929" y="9586881"/>
                  </a:lnTo>
                  <a:lnTo>
                    <a:pt x="5252122" y="9455125"/>
                  </a:lnTo>
                  <a:lnTo>
                    <a:pt x="5310179" y="9237974"/>
                  </a:lnTo>
                  <a:lnTo>
                    <a:pt x="5469836" y="9265876"/>
                  </a:lnTo>
                  <a:cubicBezTo>
                    <a:pt x="5470212" y="9188279"/>
                    <a:pt x="5470587" y="9110681"/>
                    <a:pt x="5470963" y="9033084"/>
                  </a:cubicBezTo>
                  <a:lnTo>
                    <a:pt x="5529020" y="8843834"/>
                  </a:lnTo>
                  <a:lnTo>
                    <a:pt x="5543534" y="8640071"/>
                  </a:lnTo>
                  <a:lnTo>
                    <a:pt x="5642881" y="8468155"/>
                  </a:lnTo>
                  <a:lnTo>
                    <a:pt x="5497175" y="8452514"/>
                  </a:lnTo>
                  <a:lnTo>
                    <a:pt x="5423476" y="8263827"/>
                  </a:lnTo>
                  <a:lnTo>
                    <a:pt x="5379934" y="8000880"/>
                  </a:lnTo>
                  <a:lnTo>
                    <a:pt x="5262129" y="8118122"/>
                  </a:lnTo>
                  <a:lnTo>
                    <a:pt x="5043288" y="8161101"/>
                  </a:lnTo>
                  <a:lnTo>
                    <a:pt x="4913222" y="8014831"/>
                  </a:lnTo>
                  <a:lnTo>
                    <a:pt x="5014823" y="7678749"/>
                  </a:lnTo>
                  <a:lnTo>
                    <a:pt x="4970152" y="7472731"/>
                  </a:lnTo>
                  <a:lnTo>
                    <a:pt x="4795981" y="7458217"/>
                  </a:lnTo>
                  <a:lnTo>
                    <a:pt x="4795981" y="7297434"/>
                  </a:lnTo>
                  <a:lnTo>
                    <a:pt x="4783158" y="7090853"/>
                  </a:lnTo>
                  <a:lnTo>
                    <a:pt x="4899835" y="6956280"/>
                  </a:lnTo>
                  <a:lnTo>
                    <a:pt x="5030464" y="6796060"/>
                  </a:lnTo>
                  <a:lnTo>
                    <a:pt x="5059492" y="6507464"/>
                  </a:lnTo>
                  <a:lnTo>
                    <a:pt x="5117549" y="6243954"/>
                  </a:lnTo>
                  <a:lnTo>
                    <a:pt x="5087957" y="6112198"/>
                  </a:lnTo>
                  <a:lnTo>
                    <a:pt x="5009189" y="5943177"/>
                  </a:lnTo>
                  <a:lnTo>
                    <a:pt x="4837834" y="5896174"/>
                  </a:lnTo>
                  <a:lnTo>
                    <a:pt x="4646456" y="5888321"/>
                  </a:lnTo>
                  <a:lnTo>
                    <a:pt x="4635417" y="5730662"/>
                  </a:lnTo>
                  <a:lnTo>
                    <a:pt x="4568896" y="5620729"/>
                  </a:lnTo>
                  <a:lnTo>
                    <a:pt x="4682632" y="5565750"/>
                  </a:lnTo>
                  <a:cubicBezTo>
                    <a:pt x="4681884" y="5497937"/>
                    <a:pt x="4626640" y="5497098"/>
                    <a:pt x="4625892" y="5429285"/>
                  </a:cubicBezTo>
                  <a:lnTo>
                    <a:pt x="4650838" y="5266425"/>
                  </a:lnTo>
                  <a:lnTo>
                    <a:pt x="4812749" y="5162572"/>
                  </a:lnTo>
                  <a:lnTo>
                    <a:pt x="5006124" y="5063414"/>
                  </a:lnTo>
                  <a:lnTo>
                    <a:pt x="5235354" y="5128473"/>
                  </a:lnTo>
                  <a:lnTo>
                    <a:pt x="5338645" y="4976005"/>
                  </a:lnTo>
                  <a:lnTo>
                    <a:pt x="5368236" y="4757728"/>
                  </a:lnTo>
                  <a:lnTo>
                    <a:pt x="5252122" y="4567915"/>
                  </a:lnTo>
                  <a:lnTo>
                    <a:pt x="5208016" y="4261988"/>
                  </a:lnTo>
                  <a:lnTo>
                    <a:pt x="5353158" y="4216192"/>
                  </a:lnTo>
                  <a:lnTo>
                    <a:pt x="5527893" y="4114592"/>
                  </a:lnTo>
                  <a:lnTo>
                    <a:pt x="5630057" y="3997913"/>
                  </a:lnTo>
                  <a:lnTo>
                    <a:pt x="5587077" y="3881799"/>
                  </a:lnTo>
                  <a:lnTo>
                    <a:pt x="5717143" y="3780199"/>
                  </a:lnTo>
                  <a:lnTo>
                    <a:pt x="5819306" y="3691987"/>
                  </a:lnTo>
                  <a:lnTo>
                    <a:pt x="5660212" y="3546844"/>
                  </a:lnTo>
                  <a:lnTo>
                    <a:pt x="5529020" y="3415652"/>
                  </a:lnTo>
                  <a:lnTo>
                    <a:pt x="5441124" y="3310725"/>
                  </a:lnTo>
                  <a:lnTo>
                    <a:pt x="5571436" y="3196810"/>
                  </a:lnTo>
                  <a:cubicBezTo>
                    <a:pt x="5571624" y="3138565"/>
                    <a:pt x="5571811" y="3080321"/>
                    <a:pt x="5571999" y="3022076"/>
                  </a:cubicBezTo>
                  <a:lnTo>
                    <a:pt x="5555232" y="2807179"/>
                  </a:lnTo>
                  <a:lnTo>
                    <a:pt x="5426293" y="2529154"/>
                  </a:lnTo>
                  <a:lnTo>
                    <a:pt x="5541281" y="2339905"/>
                  </a:lnTo>
                  <a:lnTo>
                    <a:pt x="5450634" y="2121846"/>
                  </a:lnTo>
                  <a:lnTo>
                    <a:pt x="5556922" y="1928997"/>
                  </a:lnTo>
                  <a:lnTo>
                    <a:pt x="5724014" y="1779209"/>
                  </a:lnTo>
                  <a:lnTo>
                    <a:pt x="5718269" y="1473984"/>
                  </a:lnTo>
                  <a:lnTo>
                    <a:pt x="5833820" y="1255706"/>
                  </a:lnTo>
                  <a:lnTo>
                    <a:pt x="5717706" y="1110000"/>
                  </a:lnTo>
                  <a:lnTo>
                    <a:pt x="5572000" y="1036301"/>
                  </a:lnTo>
                  <a:lnTo>
                    <a:pt x="5470963" y="760529"/>
                  </a:lnTo>
                  <a:lnTo>
                    <a:pt x="5645134" y="730374"/>
                  </a:lnTo>
                  <a:lnTo>
                    <a:pt x="5674727" y="497582"/>
                  </a:lnTo>
                  <a:lnTo>
                    <a:pt x="5819306" y="364700"/>
                  </a:lnTo>
                  <a:lnTo>
                    <a:pt x="5642414" y="314683"/>
                  </a:lnTo>
                  <a:lnTo>
                    <a:pt x="5600122" y="25113"/>
                  </a:lnTo>
                  <a:lnTo>
                    <a:pt x="5483774" y="0"/>
                  </a:lnTo>
                  <a:close/>
                </a:path>
              </a:pathLst>
            </a:custGeom>
            <a:solidFill>
              <a:schemeClr val="bg1">
                <a:lumMod val="75000"/>
              </a:schemeClr>
            </a:solidFill>
            <a:ln w="6350" cmpd="sng">
              <a:solidFill>
                <a:srgbClr val="FFFFFF"/>
              </a:solidFill>
              <a:prstDash val="solid"/>
              <a:round/>
              <a:headEnd/>
              <a:tailEnd/>
            </a:ln>
            <a:effectLst/>
          </p:spPr>
          <p:txBody>
            <a:bodyPr/>
            <a:lstStyle/>
            <a:p>
              <a:endParaRPr lang="zh-CN" altLang="en-US" kern="0">
                <a:solidFill>
                  <a:sysClr val="windowText" lastClr="000000"/>
                </a:solidFill>
              </a:endParaRPr>
            </a:p>
          </p:txBody>
        </p:sp>
        <p:sp>
          <p:nvSpPr>
            <p:cNvPr id="15" name="任意多边形 9"/>
            <p:cNvSpPr>
              <a:spLocks/>
            </p:cNvSpPr>
            <p:nvPr/>
          </p:nvSpPr>
          <p:spPr bwMode="auto">
            <a:xfrm>
              <a:off x="4618608" y="2688063"/>
              <a:ext cx="1314455" cy="1459928"/>
            </a:xfrm>
            <a:custGeom>
              <a:avLst/>
              <a:gdLst>
                <a:gd name="T0" fmla="*/ 0 w 8027564"/>
                <a:gd name="T1" fmla="*/ 0 h 8921213"/>
                <a:gd name="T2" fmla="*/ 8027564 w 8027564"/>
                <a:gd name="T3" fmla="*/ 8921213 h 8921213"/>
              </a:gdLst>
              <a:ahLst/>
              <a:cxnLst>
                <a:cxn ang="0">
                  <a:pos x="7620933" y="2251989"/>
                </a:cxn>
                <a:cxn ang="0">
                  <a:pos x="7125757" y="2543965"/>
                </a:cxn>
                <a:cxn ang="0">
                  <a:pos x="6818702" y="2996162"/>
                </a:cxn>
                <a:cxn ang="0">
                  <a:pos x="6350301" y="3404253"/>
                </a:cxn>
                <a:cxn ang="0">
                  <a:pos x="5208046" y="4183651"/>
                </a:cxn>
                <a:cxn ang="0">
                  <a:pos x="4696665" y="4884844"/>
                </a:cxn>
                <a:cxn ang="0">
                  <a:pos x="4330427" y="5134404"/>
                </a:cxn>
                <a:cxn ang="0">
                  <a:pos x="4288011" y="5717793"/>
                </a:cxn>
                <a:cxn ang="0">
                  <a:pos x="4008296" y="6127010"/>
                </a:cxn>
                <a:cxn ang="0">
                  <a:pos x="3936288" y="6581461"/>
                </a:cxn>
                <a:cxn ang="0">
                  <a:pos x="4199799" y="7107355"/>
                </a:cxn>
                <a:cxn ang="0">
                  <a:pos x="4451612" y="7599943"/>
                </a:cxn>
                <a:cxn ang="0">
                  <a:pos x="4636354" y="8102214"/>
                </a:cxn>
                <a:cxn ang="0">
                  <a:pos x="4401872" y="8436606"/>
                </a:cxn>
                <a:cxn ang="0">
                  <a:pos x="4050711" y="8246794"/>
                </a:cxn>
                <a:cxn ang="0">
                  <a:pos x="3625853" y="8145194"/>
                </a:cxn>
                <a:cxn ang="0">
                  <a:pos x="3333314" y="8365726"/>
                </a:cxn>
                <a:cxn ang="0">
                  <a:pos x="2953126" y="8408141"/>
                </a:cxn>
                <a:cxn ang="0">
                  <a:pos x="2560113" y="8336134"/>
                </a:cxn>
                <a:cxn ang="0">
                  <a:pos x="2383887" y="8779662"/>
                </a:cxn>
                <a:cxn ang="0">
                  <a:pos x="1901336" y="8805662"/>
                </a:cxn>
                <a:cxn ang="0">
                  <a:pos x="1537915" y="8674470"/>
                </a:cxn>
                <a:cxn ang="0">
                  <a:pos x="1216910" y="8515376"/>
                </a:cxn>
                <a:cxn ang="0">
                  <a:pos x="1041049" y="8921213"/>
                </a:cxn>
                <a:cxn ang="0">
                  <a:pos x="661987" y="8381367"/>
                </a:cxn>
                <a:cxn ang="0">
                  <a:pos x="533049" y="7887881"/>
                </a:cxn>
                <a:cxn ang="0">
                  <a:pos x="148352" y="7739921"/>
                </a:cxn>
                <a:cxn ang="0">
                  <a:pos x="117071" y="7427233"/>
                </a:cxn>
                <a:cxn ang="0">
                  <a:pos x="306320" y="6991804"/>
                </a:cxn>
                <a:cxn ang="0">
                  <a:pos x="660297" y="6679680"/>
                </a:cxn>
                <a:cxn ang="0">
                  <a:pos x="763023" y="6125320"/>
                </a:cxn>
                <a:cxn ang="0">
                  <a:pos x="721171" y="5803752"/>
                </a:cxn>
                <a:cxn ang="0">
                  <a:pos x="675938" y="5352683"/>
                </a:cxn>
                <a:cxn ang="0">
                  <a:pos x="893652" y="4886534"/>
                </a:cxn>
                <a:cxn ang="0">
                  <a:pos x="952273" y="4420950"/>
                </a:cxn>
                <a:cxn ang="0">
                  <a:pos x="1593718" y="4798322"/>
                </a:cxn>
                <a:cxn ang="0">
                  <a:pos x="1989548" y="4780991"/>
                </a:cxn>
                <a:cxn ang="0">
                  <a:pos x="2295475" y="4227194"/>
                </a:cxn>
                <a:cxn ang="0">
                  <a:pos x="2063810" y="3642679"/>
                </a:cxn>
                <a:cxn ang="0">
                  <a:pos x="1874561" y="3304906"/>
                </a:cxn>
                <a:cxn ang="0">
                  <a:pos x="1959956" y="2896816"/>
                </a:cxn>
                <a:cxn ang="0">
                  <a:pos x="2514880" y="2981648"/>
                </a:cxn>
                <a:cxn ang="0">
                  <a:pos x="2457386" y="3434971"/>
                </a:cxn>
                <a:cxn ang="0">
                  <a:pos x="3040774" y="3274751"/>
                </a:cxn>
                <a:cxn ang="0">
                  <a:pos x="3482964" y="2776757"/>
                </a:cxn>
                <a:cxn ang="0">
                  <a:pos x="3862590" y="2339075"/>
                </a:cxn>
                <a:cxn ang="0">
                  <a:pos x="4168517" y="1900266"/>
                </a:cxn>
                <a:cxn ang="0">
                  <a:pos x="4416847" y="1487251"/>
                </a:cxn>
                <a:cxn ang="0">
                  <a:pos x="4710615" y="1095783"/>
                </a:cxn>
                <a:cxn ang="0">
                  <a:pos x="5225940" y="641333"/>
                </a:cxn>
                <a:cxn ang="0">
                  <a:pos x="6013656" y="392900"/>
                </a:cxn>
                <a:cxn ang="0">
                  <a:pos x="6596480" y="479422"/>
                </a:cxn>
                <a:cxn ang="0">
                  <a:pos x="7034163" y="276222"/>
                </a:cxn>
                <a:cxn ang="0">
                  <a:pos x="7155037" y="50800"/>
                </a:cxn>
                <a:cxn ang="0">
                  <a:pos x="7302774" y="305693"/>
                </a:cxn>
                <a:cxn ang="0">
                  <a:pos x="7859515" y="284262"/>
                </a:cxn>
                <a:cxn ang="0">
                  <a:pos x="7953054" y="644501"/>
                </a:cxn>
                <a:cxn ang="0">
                  <a:pos x="7574435" y="1089993"/>
                </a:cxn>
                <a:cxn ang="0">
                  <a:pos x="7775601" y="1514625"/>
                </a:cxn>
                <a:cxn ang="0">
                  <a:pos x="7979248" y="1893913"/>
                </a:cxn>
                <a:cxn ang="0">
                  <a:pos x="7984581" y="2225577"/>
                </a:cxn>
              </a:cxnLst>
              <a:rect l="T0" t="T1" r="T2" b="T3"/>
              <a:pathLst>
                <a:path w="8027564" h="8921213">
                  <a:moveTo>
                    <a:pt x="7867661" y="2198851"/>
                  </a:moveTo>
                  <a:lnTo>
                    <a:pt x="7620933" y="2251989"/>
                  </a:lnTo>
                  <a:lnTo>
                    <a:pt x="7474663" y="2354153"/>
                  </a:lnTo>
                  <a:lnTo>
                    <a:pt x="7125757" y="2543965"/>
                  </a:lnTo>
                  <a:cubicBezTo>
                    <a:pt x="7125381" y="2631239"/>
                    <a:pt x="7125006" y="2718512"/>
                    <a:pt x="7124630" y="2805786"/>
                  </a:cubicBezTo>
                  <a:lnTo>
                    <a:pt x="6818702" y="2996162"/>
                  </a:lnTo>
                  <a:lnTo>
                    <a:pt x="6701461" y="3242905"/>
                  </a:lnTo>
                  <a:lnTo>
                    <a:pt x="6350301" y="3404253"/>
                  </a:lnTo>
                  <a:lnTo>
                    <a:pt x="5999141" y="3566727"/>
                  </a:lnTo>
                  <a:lnTo>
                    <a:pt x="5208046" y="4183651"/>
                  </a:lnTo>
                  <a:lnTo>
                    <a:pt x="5075163" y="4620207"/>
                  </a:lnTo>
                  <a:lnTo>
                    <a:pt x="4696665" y="4884844"/>
                  </a:lnTo>
                  <a:lnTo>
                    <a:pt x="4664819" y="5146102"/>
                  </a:lnTo>
                  <a:lnTo>
                    <a:pt x="4330427" y="5134404"/>
                  </a:lnTo>
                  <a:lnTo>
                    <a:pt x="4286321" y="5426381"/>
                  </a:lnTo>
                  <a:cubicBezTo>
                    <a:pt x="4286884" y="5523518"/>
                    <a:pt x="4287448" y="5620656"/>
                    <a:pt x="4288011" y="5717793"/>
                  </a:cubicBezTo>
                  <a:lnTo>
                    <a:pt x="4226573" y="6067827"/>
                  </a:lnTo>
                  <a:lnTo>
                    <a:pt x="4008296" y="6127010"/>
                  </a:lnTo>
                  <a:lnTo>
                    <a:pt x="3848075" y="6319076"/>
                  </a:lnTo>
                  <a:lnTo>
                    <a:pt x="3936288" y="6581461"/>
                  </a:lnTo>
                  <a:lnTo>
                    <a:pt x="4025063" y="6830687"/>
                  </a:lnTo>
                  <a:lnTo>
                    <a:pt x="4199799" y="7107355"/>
                  </a:lnTo>
                  <a:lnTo>
                    <a:pt x="4404126" y="7196131"/>
                  </a:lnTo>
                  <a:lnTo>
                    <a:pt x="4451612" y="7599943"/>
                  </a:lnTo>
                  <a:lnTo>
                    <a:pt x="4622403" y="7853219"/>
                  </a:lnTo>
                  <a:lnTo>
                    <a:pt x="4636354" y="8102214"/>
                  </a:lnTo>
                  <a:lnTo>
                    <a:pt x="4591685" y="8350085"/>
                  </a:lnTo>
                  <a:lnTo>
                    <a:pt x="4401872" y="8436606"/>
                  </a:lnTo>
                  <a:lnTo>
                    <a:pt x="4268989" y="8319929"/>
                  </a:lnTo>
                  <a:lnTo>
                    <a:pt x="4050711" y="8246794"/>
                  </a:lnTo>
                  <a:lnTo>
                    <a:pt x="3903315" y="8072623"/>
                  </a:lnTo>
                  <a:lnTo>
                    <a:pt x="3625853" y="8145194"/>
                  </a:lnTo>
                  <a:lnTo>
                    <a:pt x="3422653" y="8088264"/>
                  </a:lnTo>
                  <a:lnTo>
                    <a:pt x="3333314" y="8365726"/>
                  </a:lnTo>
                  <a:lnTo>
                    <a:pt x="3128987" y="8496354"/>
                  </a:lnTo>
                  <a:lnTo>
                    <a:pt x="2953126" y="8408141"/>
                  </a:lnTo>
                  <a:lnTo>
                    <a:pt x="2749362" y="8305978"/>
                  </a:lnTo>
                  <a:lnTo>
                    <a:pt x="2560113" y="8336134"/>
                  </a:lnTo>
                  <a:lnTo>
                    <a:pt x="2504310" y="8566672"/>
                  </a:lnTo>
                  <a:lnTo>
                    <a:pt x="2383887" y="8779662"/>
                  </a:lnTo>
                  <a:lnTo>
                    <a:pt x="2120177" y="8747605"/>
                  </a:lnTo>
                  <a:lnTo>
                    <a:pt x="1901336" y="8805662"/>
                  </a:lnTo>
                  <a:lnTo>
                    <a:pt x="1566943" y="8877670"/>
                  </a:lnTo>
                  <a:lnTo>
                    <a:pt x="1537915" y="8674470"/>
                  </a:lnTo>
                  <a:lnTo>
                    <a:pt x="1449702" y="8514813"/>
                  </a:lnTo>
                  <a:lnTo>
                    <a:pt x="1216910" y="8515376"/>
                  </a:lnTo>
                  <a:lnTo>
                    <a:pt x="1174494" y="8777197"/>
                  </a:lnTo>
                  <a:lnTo>
                    <a:pt x="1041049" y="8921213"/>
                  </a:lnTo>
                  <a:lnTo>
                    <a:pt x="662551" y="8644315"/>
                  </a:lnTo>
                  <a:lnTo>
                    <a:pt x="661987" y="8381367"/>
                  </a:lnTo>
                  <a:lnTo>
                    <a:pt x="429759" y="8090518"/>
                  </a:lnTo>
                  <a:lnTo>
                    <a:pt x="533049" y="7887881"/>
                  </a:lnTo>
                  <a:lnTo>
                    <a:pt x="452026" y="7710329"/>
                  </a:lnTo>
                  <a:lnTo>
                    <a:pt x="148352" y="7739921"/>
                  </a:lnTo>
                  <a:lnTo>
                    <a:pt x="0" y="7693544"/>
                  </a:lnTo>
                  <a:lnTo>
                    <a:pt x="117071" y="7427233"/>
                  </a:lnTo>
                  <a:lnTo>
                    <a:pt x="276727" y="7225160"/>
                  </a:lnTo>
                  <a:lnTo>
                    <a:pt x="306320" y="6991804"/>
                  </a:lnTo>
                  <a:lnTo>
                    <a:pt x="466540" y="7004858"/>
                  </a:lnTo>
                  <a:lnTo>
                    <a:pt x="660297" y="6679680"/>
                  </a:lnTo>
                  <a:lnTo>
                    <a:pt x="777537" y="6358675"/>
                  </a:lnTo>
                  <a:lnTo>
                    <a:pt x="763023" y="6125320"/>
                  </a:lnTo>
                  <a:lnTo>
                    <a:pt x="849546" y="5936071"/>
                  </a:lnTo>
                  <a:lnTo>
                    <a:pt x="721171" y="5803752"/>
                  </a:lnTo>
                  <a:lnTo>
                    <a:pt x="602803" y="5557009"/>
                  </a:lnTo>
                  <a:lnTo>
                    <a:pt x="675938" y="5352683"/>
                  </a:lnTo>
                  <a:lnTo>
                    <a:pt x="735122" y="5105376"/>
                  </a:lnTo>
                  <a:lnTo>
                    <a:pt x="893652" y="4886534"/>
                  </a:lnTo>
                  <a:lnTo>
                    <a:pt x="865187" y="4682771"/>
                  </a:lnTo>
                  <a:lnTo>
                    <a:pt x="952273" y="4420950"/>
                  </a:lnTo>
                  <a:lnTo>
                    <a:pt x="1243122" y="4506910"/>
                  </a:lnTo>
                  <a:lnTo>
                    <a:pt x="1593718" y="4798322"/>
                  </a:lnTo>
                  <a:lnTo>
                    <a:pt x="1811735" y="4883551"/>
                  </a:lnTo>
                  <a:lnTo>
                    <a:pt x="1989548" y="4780991"/>
                  </a:lnTo>
                  <a:lnTo>
                    <a:pt x="2091712" y="4533685"/>
                  </a:lnTo>
                  <a:lnTo>
                    <a:pt x="2295475" y="4227194"/>
                  </a:lnTo>
                  <a:lnTo>
                    <a:pt x="2269264" y="3890548"/>
                  </a:lnTo>
                  <a:lnTo>
                    <a:pt x="2063810" y="3642679"/>
                  </a:lnTo>
                  <a:lnTo>
                    <a:pt x="1801426" y="3611397"/>
                  </a:lnTo>
                  <a:lnTo>
                    <a:pt x="1874561" y="3304906"/>
                  </a:lnTo>
                  <a:lnTo>
                    <a:pt x="1821352" y="3168562"/>
                  </a:lnTo>
                  <a:lnTo>
                    <a:pt x="1959956" y="2896816"/>
                  </a:lnTo>
                  <a:lnTo>
                    <a:pt x="2284342" y="2906822"/>
                  </a:lnTo>
                  <a:lnTo>
                    <a:pt x="2514880" y="2981648"/>
                  </a:lnTo>
                  <a:lnTo>
                    <a:pt x="2443435" y="3258546"/>
                  </a:lnTo>
                  <a:lnTo>
                    <a:pt x="2457386" y="3434971"/>
                  </a:lnTo>
                  <a:lnTo>
                    <a:pt x="2721460" y="3361837"/>
                  </a:lnTo>
                  <a:lnTo>
                    <a:pt x="3040774" y="3274751"/>
                  </a:lnTo>
                  <a:lnTo>
                    <a:pt x="3247355" y="2953746"/>
                  </a:lnTo>
                  <a:lnTo>
                    <a:pt x="3482964" y="2776757"/>
                  </a:lnTo>
                  <a:lnTo>
                    <a:pt x="3690108" y="2541149"/>
                  </a:lnTo>
                  <a:lnTo>
                    <a:pt x="3862590" y="2339075"/>
                  </a:lnTo>
                  <a:lnTo>
                    <a:pt x="3949675" y="1975655"/>
                  </a:lnTo>
                  <a:lnTo>
                    <a:pt x="4168517" y="1900266"/>
                  </a:lnTo>
                  <a:lnTo>
                    <a:pt x="4228264" y="1710454"/>
                  </a:lnTo>
                  <a:lnTo>
                    <a:pt x="4416847" y="1487251"/>
                  </a:lnTo>
                  <a:lnTo>
                    <a:pt x="4558788" y="1206866"/>
                  </a:lnTo>
                  <a:lnTo>
                    <a:pt x="4710615" y="1095783"/>
                  </a:lnTo>
                  <a:lnTo>
                    <a:pt x="4731328" y="831145"/>
                  </a:lnTo>
                  <a:lnTo>
                    <a:pt x="5225940" y="641333"/>
                  </a:lnTo>
                  <a:lnTo>
                    <a:pt x="5589360" y="582712"/>
                  </a:lnTo>
                  <a:lnTo>
                    <a:pt x="6013656" y="392900"/>
                  </a:lnTo>
                  <a:lnTo>
                    <a:pt x="6363688" y="363870"/>
                  </a:lnTo>
                  <a:lnTo>
                    <a:pt x="6596480" y="479422"/>
                  </a:lnTo>
                  <a:lnTo>
                    <a:pt x="6830963" y="493936"/>
                  </a:lnTo>
                  <a:lnTo>
                    <a:pt x="7034163" y="276222"/>
                  </a:lnTo>
                  <a:lnTo>
                    <a:pt x="7102378" y="0"/>
                  </a:lnTo>
                  <a:lnTo>
                    <a:pt x="7155037" y="50800"/>
                  </a:lnTo>
                  <a:lnTo>
                    <a:pt x="7126562" y="277019"/>
                  </a:lnTo>
                  <a:lnTo>
                    <a:pt x="7302774" y="305693"/>
                  </a:lnTo>
                  <a:lnTo>
                    <a:pt x="7652347" y="391419"/>
                  </a:lnTo>
                  <a:lnTo>
                    <a:pt x="7859515" y="284262"/>
                  </a:lnTo>
                  <a:lnTo>
                    <a:pt x="8027564" y="370224"/>
                  </a:lnTo>
                  <a:lnTo>
                    <a:pt x="7953054" y="644501"/>
                  </a:lnTo>
                  <a:lnTo>
                    <a:pt x="7885138" y="805285"/>
                  </a:lnTo>
                  <a:lnTo>
                    <a:pt x="7574435" y="1089993"/>
                  </a:lnTo>
                  <a:lnTo>
                    <a:pt x="7630915" y="1342505"/>
                  </a:lnTo>
                  <a:lnTo>
                    <a:pt x="7775601" y="1514625"/>
                  </a:lnTo>
                  <a:lnTo>
                    <a:pt x="7858374" y="1690266"/>
                  </a:lnTo>
                  <a:lnTo>
                    <a:pt x="7979248" y="1893913"/>
                  </a:lnTo>
                  <a:lnTo>
                    <a:pt x="8011345" y="2030215"/>
                  </a:lnTo>
                  <a:lnTo>
                    <a:pt x="7984581" y="2225577"/>
                  </a:lnTo>
                  <a:lnTo>
                    <a:pt x="7867661" y="2198851"/>
                  </a:lnTo>
                  <a:close/>
                </a:path>
              </a:pathLst>
            </a:custGeom>
            <a:solidFill>
              <a:schemeClr val="bg1">
                <a:lumMod val="75000"/>
              </a:schemeClr>
            </a:solidFill>
            <a:ln w="6350" cmpd="sng">
              <a:solidFill>
                <a:srgbClr val="FFFFFF"/>
              </a:solidFill>
              <a:prstDash val="solid"/>
              <a:round/>
              <a:headEnd/>
              <a:tailEnd/>
            </a:ln>
            <a:effectLst/>
          </p:spPr>
          <p:txBody>
            <a:bodyPr/>
            <a:lstStyle/>
            <a:p>
              <a:endParaRPr lang="zh-CN" altLang="en-US" kern="0">
                <a:solidFill>
                  <a:sysClr val="windowText" lastClr="000000"/>
                </a:solidFill>
              </a:endParaRPr>
            </a:p>
          </p:txBody>
        </p:sp>
        <p:sp>
          <p:nvSpPr>
            <p:cNvPr id="16" name="任意多边形 10"/>
            <p:cNvSpPr>
              <a:spLocks/>
            </p:cNvSpPr>
            <p:nvPr/>
          </p:nvSpPr>
          <p:spPr bwMode="auto">
            <a:xfrm>
              <a:off x="4364030" y="2147733"/>
              <a:ext cx="1417066" cy="1143004"/>
            </a:xfrm>
            <a:custGeom>
              <a:avLst/>
              <a:gdLst>
                <a:gd name="T0" fmla="*/ 0 w 5456"/>
                <a:gd name="T1" fmla="*/ 0 h 4400"/>
                <a:gd name="T2" fmla="*/ 5456 w 5456"/>
                <a:gd name="T3" fmla="*/ 4400 h 4400"/>
              </a:gdLst>
              <a:ahLst/>
              <a:cxnLst>
                <a:cxn ang="0">
                  <a:pos x="529" y="282"/>
                </a:cxn>
                <a:cxn ang="0">
                  <a:pos x="384" y="537"/>
                </a:cxn>
                <a:cxn ang="0">
                  <a:pos x="0" y="803"/>
                </a:cxn>
                <a:cxn ang="0">
                  <a:pos x="204" y="1274"/>
                </a:cxn>
                <a:cxn ang="0">
                  <a:pos x="72" y="1525"/>
                </a:cxn>
                <a:cxn ang="0">
                  <a:pos x="228" y="1613"/>
                </a:cxn>
                <a:cxn ang="0">
                  <a:pos x="457" y="1434"/>
                </a:cxn>
                <a:cxn ang="0">
                  <a:pos x="773" y="1650"/>
                </a:cxn>
                <a:cxn ang="0">
                  <a:pos x="673" y="2142"/>
                </a:cxn>
                <a:cxn ang="0">
                  <a:pos x="957" y="2343"/>
                </a:cxn>
                <a:cxn ang="0">
                  <a:pos x="965" y="2656"/>
                </a:cxn>
                <a:cxn ang="0">
                  <a:pos x="1029" y="3090"/>
                </a:cxn>
                <a:cxn ang="0">
                  <a:pos x="1394" y="3119"/>
                </a:cxn>
                <a:cxn ang="0">
                  <a:pos x="1186" y="3600"/>
                </a:cxn>
                <a:cxn ang="0">
                  <a:pos x="1169" y="4122"/>
                </a:cxn>
                <a:cxn ang="0">
                  <a:pos x="1482" y="4260"/>
                </a:cxn>
                <a:cxn ang="0">
                  <a:pos x="1879" y="4400"/>
                </a:cxn>
                <a:cxn ang="0">
                  <a:pos x="2163" y="4163"/>
                </a:cxn>
                <a:cxn ang="0">
                  <a:pos x="2216" y="3906"/>
                </a:cxn>
                <a:cxn ang="0">
                  <a:pos x="2567" y="3961"/>
                </a:cxn>
                <a:cxn ang="0">
                  <a:pos x="2531" y="4245"/>
                </a:cxn>
                <a:cxn ang="0">
                  <a:pos x="3027" y="3945"/>
                </a:cxn>
                <a:cxn ang="0">
                  <a:pos x="3416" y="3556"/>
                </a:cxn>
                <a:cxn ang="0">
                  <a:pos x="3608" y="3280"/>
                </a:cxn>
                <a:cxn ang="0">
                  <a:pos x="3763" y="3018"/>
                </a:cxn>
                <a:cxn ang="0">
                  <a:pos x="3951" y="2771"/>
                </a:cxn>
                <a:cxn ang="0">
                  <a:pos x="4278" y="2485"/>
                </a:cxn>
                <a:cxn ang="0">
                  <a:pos x="4775" y="2329"/>
                </a:cxn>
                <a:cxn ang="0">
                  <a:pos x="5139" y="2383"/>
                </a:cxn>
                <a:cxn ang="0">
                  <a:pos x="5413" y="2258"/>
                </a:cxn>
                <a:cxn ang="0">
                  <a:pos x="5383" y="2016"/>
                </a:cxn>
                <a:cxn ang="0">
                  <a:pos x="5133" y="1918"/>
                </a:cxn>
                <a:cxn ang="0">
                  <a:pos x="4912" y="1813"/>
                </a:cxn>
                <a:cxn ang="0">
                  <a:pos x="4655" y="1714"/>
                </a:cxn>
                <a:cxn ang="0">
                  <a:pos x="4282" y="1726"/>
                </a:cxn>
                <a:cxn ang="0">
                  <a:pos x="3910" y="1657"/>
                </a:cxn>
                <a:cxn ang="0">
                  <a:pos x="3641" y="1355"/>
                </a:cxn>
                <a:cxn ang="0">
                  <a:pos x="3259" y="1198"/>
                </a:cxn>
                <a:cxn ang="0">
                  <a:pos x="2902" y="1095"/>
                </a:cxn>
                <a:cxn ang="0">
                  <a:pos x="2676" y="843"/>
                </a:cxn>
                <a:cxn ang="0">
                  <a:pos x="2242" y="833"/>
                </a:cxn>
                <a:cxn ang="0">
                  <a:pos x="2054" y="887"/>
                </a:cxn>
                <a:cxn ang="0">
                  <a:pos x="1908" y="778"/>
                </a:cxn>
                <a:cxn ang="0">
                  <a:pos x="846" y="10"/>
                </a:cxn>
                <a:cxn ang="0">
                  <a:pos x="521" y="18"/>
                </a:cxn>
              </a:cxnLst>
              <a:rect l="T0" t="T1" r="T2" b="T3"/>
              <a:pathLst>
                <a:path w="5456" h="4400">
                  <a:moveTo>
                    <a:pt x="412" y="95"/>
                  </a:moveTo>
                  <a:lnTo>
                    <a:pt x="529" y="282"/>
                  </a:lnTo>
                  <a:lnTo>
                    <a:pt x="503" y="435"/>
                  </a:lnTo>
                  <a:lnTo>
                    <a:pt x="384" y="537"/>
                  </a:lnTo>
                  <a:lnTo>
                    <a:pt x="216" y="729"/>
                  </a:lnTo>
                  <a:lnTo>
                    <a:pt x="0" y="803"/>
                  </a:lnTo>
                  <a:lnTo>
                    <a:pt x="132" y="1068"/>
                  </a:lnTo>
                  <a:lnTo>
                    <a:pt x="204" y="1274"/>
                  </a:lnTo>
                  <a:lnTo>
                    <a:pt x="144" y="1373"/>
                  </a:lnTo>
                  <a:lnTo>
                    <a:pt x="72" y="1525"/>
                  </a:lnTo>
                  <a:lnTo>
                    <a:pt x="12" y="1667"/>
                  </a:lnTo>
                  <a:lnTo>
                    <a:pt x="228" y="1613"/>
                  </a:lnTo>
                  <a:lnTo>
                    <a:pt x="335" y="1478"/>
                  </a:lnTo>
                  <a:lnTo>
                    <a:pt x="457" y="1434"/>
                  </a:lnTo>
                  <a:lnTo>
                    <a:pt x="624" y="1541"/>
                  </a:lnTo>
                  <a:lnTo>
                    <a:pt x="773" y="1650"/>
                  </a:lnTo>
                  <a:lnTo>
                    <a:pt x="750" y="1897"/>
                  </a:lnTo>
                  <a:lnTo>
                    <a:pt x="673" y="2142"/>
                  </a:lnTo>
                  <a:lnTo>
                    <a:pt x="839" y="2208"/>
                  </a:lnTo>
                  <a:lnTo>
                    <a:pt x="957" y="2343"/>
                  </a:lnTo>
                  <a:lnTo>
                    <a:pt x="1049" y="2539"/>
                  </a:lnTo>
                  <a:lnTo>
                    <a:pt x="965" y="2656"/>
                  </a:lnTo>
                  <a:lnTo>
                    <a:pt x="1010" y="2870"/>
                  </a:lnTo>
                  <a:lnTo>
                    <a:pt x="1029" y="3090"/>
                  </a:lnTo>
                  <a:lnTo>
                    <a:pt x="1197" y="3047"/>
                  </a:lnTo>
                  <a:lnTo>
                    <a:pt x="1394" y="3119"/>
                  </a:lnTo>
                  <a:lnTo>
                    <a:pt x="1354" y="3370"/>
                  </a:lnTo>
                  <a:lnTo>
                    <a:pt x="1186" y="3600"/>
                  </a:lnTo>
                  <a:lnTo>
                    <a:pt x="1166" y="3917"/>
                  </a:lnTo>
                  <a:cubicBezTo>
                    <a:pt x="1167" y="3986"/>
                    <a:pt x="1168" y="4054"/>
                    <a:pt x="1169" y="4122"/>
                  </a:cubicBezTo>
                  <a:lnTo>
                    <a:pt x="1462" y="4128"/>
                  </a:lnTo>
                  <a:lnTo>
                    <a:pt x="1482" y="4260"/>
                  </a:lnTo>
                  <a:lnTo>
                    <a:pt x="1674" y="4370"/>
                  </a:lnTo>
                  <a:lnTo>
                    <a:pt x="1879" y="4400"/>
                  </a:lnTo>
                  <a:lnTo>
                    <a:pt x="2116" y="4355"/>
                  </a:lnTo>
                  <a:lnTo>
                    <a:pt x="2163" y="4163"/>
                  </a:lnTo>
                  <a:lnTo>
                    <a:pt x="2129" y="4079"/>
                  </a:lnTo>
                  <a:lnTo>
                    <a:pt x="2216" y="3906"/>
                  </a:lnTo>
                  <a:lnTo>
                    <a:pt x="2422" y="3913"/>
                  </a:lnTo>
                  <a:lnTo>
                    <a:pt x="2567" y="3961"/>
                  </a:lnTo>
                  <a:lnTo>
                    <a:pt x="2523" y="4130"/>
                  </a:lnTo>
                  <a:lnTo>
                    <a:pt x="2531" y="4245"/>
                  </a:lnTo>
                  <a:lnTo>
                    <a:pt x="2899" y="4143"/>
                  </a:lnTo>
                  <a:lnTo>
                    <a:pt x="3027" y="3945"/>
                  </a:lnTo>
                  <a:lnTo>
                    <a:pt x="3175" y="3832"/>
                  </a:lnTo>
                  <a:lnTo>
                    <a:pt x="3416" y="3556"/>
                  </a:lnTo>
                  <a:lnTo>
                    <a:pt x="3470" y="3325"/>
                  </a:lnTo>
                  <a:lnTo>
                    <a:pt x="3608" y="3280"/>
                  </a:lnTo>
                  <a:lnTo>
                    <a:pt x="3647" y="3157"/>
                  </a:lnTo>
                  <a:lnTo>
                    <a:pt x="3763" y="3018"/>
                  </a:lnTo>
                  <a:lnTo>
                    <a:pt x="3853" y="2842"/>
                  </a:lnTo>
                  <a:lnTo>
                    <a:pt x="3951" y="2771"/>
                  </a:lnTo>
                  <a:lnTo>
                    <a:pt x="3963" y="2605"/>
                  </a:lnTo>
                  <a:lnTo>
                    <a:pt x="4278" y="2485"/>
                  </a:lnTo>
                  <a:lnTo>
                    <a:pt x="4503" y="2450"/>
                  </a:lnTo>
                  <a:lnTo>
                    <a:pt x="4775" y="2329"/>
                  </a:lnTo>
                  <a:lnTo>
                    <a:pt x="4991" y="2312"/>
                  </a:lnTo>
                  <a:lnTo>
                    <a:pt x="5139" y="2383"/>
                  </a:lnTo>
                  <a:lnTo>
                    <a:pt x="5284" y="2392"/>
                  </a:lnTo>
                  <a:lnTo>
                    <a:pt x="5413" y="2258"/>
                  </a:lnTo>
                  <a:lnTo>
                    <a:pt x="5456" y="2079"/>
                  </a:lnTo>
                  <a:lnTo>
                    <a:pt x="5383" y="2016"/>
                  </a:lnTo>
                  <a:lnTo>
                    <a:pt x="5248" y="1972"/>
                  </a:lnTo>
                  <a:lnTo>
                    <a:pt x="5133" y="1918"/>
                  </a:lnTo>
                  <a:lnTo>
                    <a:pt x="5024" y="1887"/>
                  </a:lnTo>
                  <a:lnTo>
                    <a:pt x="4912" y="1813"/>
                  </a:lnTo>
                  <a:lnTo>
                    <a:pt x="4816" y="1788"/>
                  </a:lnTo>
                  <a:lnTo>
                    <a:pt x="4655" y="1714"/>
                  </a:lnTo>
                  <a:lnTo>
                    <a:pt x="4513" y="1736"/>
                  </a:lnTo>
                  <a:lnTo>
                    <a:pt x="4282" y="1726"/>
                  </a:lnTo>
                  <a:lnTo>
                    <a:pt x="4031" y="1709"/>
                  </a:lnTo>
                  <a:lnTo>
                    <a:pt x="3910" y="1657"/>
                  </a:lnTo>
                  <a:lnTo>
                    <a:pt x="3817" y="1500"/>
                  </a:lnTo>
                  <a:lnTo>
                    <a:pt x="3641" y="1355"/>
                  </a:lnTo>
                  <a:lnTo>
                    <a:pt x="3477" y="1234"/>
                  </a:lnTo>
                  <a:lnTo>
                    <a:pt x="3259" y="1198"/>
                  </a:lnTo>
                  <a:lnTo>
                    <a:pt x="3090" y="1142"/>
                  </a:lnTo>
                  <a:lnTo>
                    <a:pt x="2902" y="1095"/>
                  </a:lnTo>
                  <a:lnTo>
                    <a:pt x="2744" y="966"/>
                  </a:lnTo>
                  <a:lnTo>
                    <a:pt x="2676" y="843"/>
                  </a:lnTo>
                  <a:lnTo>
                    <a:pt x="2341" y="754"/>
                  </a:lnTo>
                  <a:lnTo>
                    <a:pt x="2242" y="833"/>
                  </a:lnTo>
                  <a:lnTo>
                    <a:pt x="2174" y="794"/>
                  </a:lnTo>
                  <a:lnTo>
                    <a:pt x="2054" y="887"/>
                  </a:lnTo>
                  <a:lnTo>
                    <a:pt x="1984" y="845"/>
                  </a:lnTo>
                  <a:lnTo>
                    <a:pt x="1908" y="778"/>
                  </a:lnTo>
                  <a:lnTo>
                    <a:pt x="872" y="767"/>
                  </a:lnTo>
                  <a:lnTo>
                    <a:pt x="846" y="10"/>
                  </a:lnTo>
                  <a:lnTo>
                    <a:pt x="725" y="0"/>
                  </a:lnTo>
                  <a:lnTo>
                    <a:pt x="521" y="18"/>
                  </a:lnTo>
                  <a:lnTo>
                    <a:pt x="412" y="95"/>
                  </a:lnTo>
                  <a:close/>
                </a:path>
              </a:pathLst>
            </a:custGeom>
            <a:solidFill>
              <a:schemeClr val="bg1">
                <a:lumMod val="75000"/>
              </a:schemeClr>
            </a:solidFill>
            <a:ln w="6350" cmpd="sng">
              <a:solidFill>
                <a:srgbClr val="FFFFFF"/>
              </a:solidFill>
              <a:prstDash val="solid"/>
              <a:round/>
              <a:headEnd/>
              <a:tailEnd/>
            </a:ln>
            <a:effectLst/>
          </p:spPr>
          <p:txBody>
            <a:bodyPr/>
            <a:lstStyle/>
            <a:p>
              <a:endParaRPr lang="zh-CN" altLang="en-US" kern="0">
                <a:solidFill>
                  <a:sysClr val="windowText" lastClr="000000"/>
                </a:solidFill>
              </a:endParaRPr>
            </a:p>
          </p:txBody>
        </p:sp>
        <p:sp>
          <p:nvSpPr>
            <p:cNvPr id="17" name="任意多边形 12"/>
            <p:cNvSpPr>
              <a:spLocks/>
            </p:cNvSpPr>
            <p:nvPr/>
          </p:nvSpPr>
          <p:spPr bwMode="auto">
            <a:xfrm>
              <a:off x="3297659" y="2985504"/>
              <a:ext cx="1492400" cy="2118454"/>
            </a:xfrm>
            <a:custGeom>
              <a:avLst/>
              <a:gdLst>
                <a:gd name="T0" fmla="*/ 0 w 9117967"/>
                <a:gd name="T1" fmla="*/ 0 h 12941025"/>
                <a:gd name="T2" fmla="*/ 9117967 w 9117967"/>
                <a:gd name="T3" fmla="*/ 12941025 h 12941025"/>
              </a:gdLst>
              <a:ahLst/>
              <a:cxnLst>
                <a:cxn ang="0">
                  <a:pos x="619408" y="1613360"/>
                </a:cxn>
                <a:cxn ang="0">
                  <a:pos x="262384" y="2592096"/>
                </a:cxn>
                <a:cxn ang="0">
                  <a:pos x="290849" y="3076139"/>
                </a:cxn>
                <a:cxn ang="0">
                  <a:pos x="0" y="3675169"/>
                </a:cxn>
                <a:cxn ang="0">
                  <a:pos x="116420" y="4685090"/>
                </a:cxn>
                <a:cxn ang="0">
                  <a:pos x="1960127" y="4700882"/>
                </a:cxn>
                <a:cxn ang="0">
                  <a:pos x="3580791" y="4744987"/>
                </a:cxn>
                <a:cxn ang="0">
                  <a:pos x="3030375" y="5168719"/>
                </a:cxn>
                <a:cxn ang="0">
                  <a:pos x="3043199" y="6173585"/>
                </a:cxn>
                <a:cxn ang="0">
                  <a:pos x="3509347" y="7093056"/>
                </a:cxn>
                <a:cxn ang="0">
                  <a:pos x="3786244" y="7559767"/>
                </a:cxn>
                <a:cxn ang="0">
                  <a:pos x="4373577" y="8375384"/>
                </a:cxn>
                <a:cxn ang="0">
                  <a:pos x="4813513" y="8990618"/>
                </a:cxn>
                <a:cxn ang="0">
                  <a:pos x="5470600" y="9413222"/>
                </a:cxn>
                <a:cxn ang="0">
                  <a:pos x="5718470" y="10218267"/>
                </a:cxn>
                <a:cxn ang="0">
                  <a:pos x="5322640" y="11241592"/>
                </a:cxn>
                <a:cxn ang="0">
                  <a:pos x="5425930" y="11635168"/>
                </a:cxn>
                <a:cxn ang="0">
                  <a:pos x="4972044" y="12599872"/>
                </a:cxn>
                <a:cxn ang="0">
                  <a:pos x="5386895" y="12855066"/>
                </a:cxn>
                <a:cxn ang="0">
                  <a:pos x="5985925" y="12665817"/>
                </a:cxn>
                <a:cxn ang="0">
                  <a:pos x="6947811" y="12911996"/>
                </a:cxn>
                <a:cxn ang="0">
                  <a:pos x="7852768" y="12208549"/>
                </a:cxn>
                <a:cxn ang="0">
                  <a:pos x="7822613" y="11453806"/>
                </a:cxn>
                <a:cxn ang="0">
                  <a:pos x="7195681" y="10601273"/>
                </a:cxn>
                <a:cxn ang="0">
                  <a:pos x="6889191" y="10104970"/>
                </a:cxn>
                <a:cxn ang="0">
                  <a:pos x="7166652" y="9472404"/>
                </a:cxn>
                <a:cxn ang="0">
                  <a:pos x="7839944" y="9211147"/>
                </a:cxn>
                <a:cxn ang="0">
                  <a:pos x="8555652" y="9043602"/>
                </a:cxn>
                <a:cxn ang="0">
                  <a:pos x="8761668" y="7629518"/>
                </a:cxn>
                <a:cxn ang="0">
                  <a:pos x="8738544" y="6826499"/>
                </a:cxn>
                <a:cxn ang="0">
                  <a:pos x="8607476" y="6072585"/>
                </a:cxn>
                <a:cxn ang="0">
                  <a:pos x="8074150" y="5879432"/>
                </a:cxn>
                <a:cxn ang="0">
                  <a:pos x="7030493" y="5310387"/>
                </a:cxn>
                <a:cxn ang="0">
                  <a:pos x="5618014" y="4999485"/>
                </a:cxn>
                <a:cxn ang="0">
                  <a:pos x="5006405" y="4349776"/>
                </a:cxn>
                <a:cxn ang="0">
                  <a:pos x="4238204" y="3496990"/>
                </a:cxn>
                <a:cxn ang="0">
                  <a:pos x="3975026" y="2429794"/>
                </a:cxn>
                <a:cxn ang="0">
                  <a:pos x="4288684" y="1693135"/>
                </a:cxn>
                <a:cxn ang="0">
                  <a:pos x="4141714" y="867769"/>
                </a:cxn>
                <a:cxn ang="0">
                  <a:pos x="3193778" y="314549"/>
                </a:cxn>
                <a:cxn ang="0">
                  <a:pos x="2180209" y="271686"/>
                </a:cxn>
                <a:cxn ang="0">
                  <a:pos x="1399332" y="729655"/>
                </a:cxn>
              </a:cxnLst>
              <a:rect l="T0" t="T1" r="T2" b="T3"/>
              <a:pathLst>
                <a:path w="9117967" h="12941025">
                  <a:moveTo>
                    <a:pt x="795965" y="848043"/>
                  </a:moveTo>
                  <a:lnTo>
                    <a:pt x="657087" y="1180266"/>
                  </a:lnTo>
                  <a:lnTo>
                    <a:pt x="619408" y="1613360"/>
                  </a:lnTo>
                  <a:lnTo>
                    <a:pt x="510254" y="1922185"/>
                  </a:lnTo>
                  <a:lnTo>
                    <a:pt x="278025" y="2010962"/>
                  </a:lnTo>
                  <a:lnTo>
                    <a:pt x="262384" y="2592096"/>
                  </a:lnTo>
                  <a:lnTo>
                    <a:pt x="44106" y="2856734"/>
                  </a:lnTo>
                  <a:lnTo>
                    <a:pt x="73698" y="3033723"/>
                  </a:lnTo>
                  <a:lnTo>
                    <a:pt x="290849" y="3076139"/>
                  </a:lnTo>
                  <a:lnTo>
                    <a:pt x="161348" y="3380939"/>
                  </a:lnTo>
                  <a:lnTo>
                    <a:pt x="333828" y="3455200"/>
                  </a:lnTo>
                  <a:lnTo>
                    <a:pt x="0" y="3675169"/>
                  </a:lnTo>
                  <a:lnTo>
                    <a:pt x="27902" y="4118485"/>
                  </a:lnTo>
                  <a:lnTo>
                    <a:pt x="42415" y="4513752"/>
                  </a:lnTo>
                  <a:lnTo>
                    <a:pt x="116420" y="4685090"/>
                  </a:lnTo>
                  <a:lnTo>
                    <a:pt x="526458" y="4666782"/>
                  </a:lnTo>
                  <a:lnTo>
                    <a:pt x="1244983" y="4715396"/>
                  </a:lnTo>
                  <a:lnTo>
                    <a:pt x="1960127" y="4700882"/>
                  </a:lnTo>
                  <a:lnTo>
                    <a:pt x="2588185" y="4730474"/>
                  </a:lnTo>
                  <a:lnTo>
                    <a:pt x="3114644" y="4760629"/>
                  </a:lnTo>
                  <a:lnTo>
                    <a:pt x="3580791" y="4744987"/>
                  </a:lnTo>
                  <a:lnTo>
                    <a:pt x="3597558" y="4937054"/>
                  </a:lnTo>
                  <a:lnTo>
                    <a:pt x="3364767" y="5110099"/>
                  </a:lnTo>
                  <a:lnTo>
                    <a:pt x="3030375" y="5168719"/>
                  </a:lnTo>
                  <a:lnTo>
                    <a:pt x="2783068" y="5242981"/>
                  </a:lnTo>
                  <a:lnTo>
                    <a:pt x="2927085" y="5723642"/>
                  </a:lnTo>
                  <a:lnTo>
                    <a:pt x="3043199" y="6173585"/>
                  </a:lnTo>
                  <a:lnTo>
                    <a:pt x="3173828" y="6334370"/>
                  </a:lnTo>
                  <a:lnTo>
                    <a:pt x="3233012" y="6786003"/>
                  </a:lnTo>
                  <a:lnTo>
                    <a:pt x="3509347" y="7093056"/>
                  </a:lnTo>
                  <a:lnTo>
                    <a:pt x="3569094" y="7268918"/>
                  </a:lnTo>
                  <a:lnTo>
                    <a:pt x="3554016" y="7370518"/>
                  </a:lnTo>
                  <a:lnTo>
                    <a:pt x="3786244" y="7559767"/>
                  </a:lnTo>
                  <a:lnTo>
                    <a:pt x="3941454" y="7846125"/>
                  </a:lnTo>
                  <a:lnTo>
                    <a:pt x="4235195" y="8139775"/>
                  </a:lnTo>
                  <a:lnTo>
                    <a:pt x="4373577" y="8375384"/>
                  </a:lnTo>
                  <a:lnTo>
                    <a:pt x="4563390" y="8551246"/>
                  </a:lnTo>
                  <a:lnTo>
                    <a:pt x="4506460" y="9060937"/>
                  </a:lnTo>
                  <a:lnTo>
                    <a:pt x="4813513" y="8990618"/>
                  </a:lnTo>
                  <a:lnTo>
                    <a:pt x="5015586" y="9194381"/>
                  </a:lnTo>
                  <a:lnTo>
                    <a:pt x="5338844" y="9252438"/>
                  </a:lnTo>
                  <a:lnTo>
                    <a:pt x="5470600" y="9413222"/>
                  </a:lnTo>
                  <a:lnTo>
                    <a:pt x="5705082" y="9413785"/>
                  </a:lnTo>
                  <a:lnTo>
                    <a:pt x="5951825" y="9574568"/>
                  </a:lnTo>
                  <a:lnTo>
                    <a:pt x="5718470" y="10218267"/>
                  </a:lnTo>
                  <a:lnTo>
                    <a:pt x="5601792" y="10612970"/>
                  </a:lnTo>
                  <a:lnTo>
                    <a:pt x="5528093" y="10963003"/>
                  </a:lnTo>
                  <a:lnTo>
                    <a:pt x="5322640" y="11241592"/>
                  </a:lnTo>
                  <a:lnTo>
                    <a:pt x="5077587" y="11458743"/>
                  </a:lnTo>
                  <a:lnTo>
                    <a:pt x="5136208" y="11690971"/>
                  </a:lnTo>
                  <a:lnTo>
                    <a:pt x="5425930" y="11635168"/>
                  </a:lnTo>
                  <a:lnTo>
                    <a:pt x="5294738" y="11956735"/>
                  </a:lnTo>
                  <a:lnTo>
                    <a:pt x="5190321" y="12369334"/>
                  </a:lnTo>
                  <a:lnTo>
                    <a:pt x="4972044" y="12599872"/>
                  </a:lnTo>
                  <a:lnTo>
                    <a:pt x="4724872" y="12780536"/>
                  </a:lnTo>
                  <a:lnTo>
                    <a:pt x="4900599" y="12941025"/>
                  </a:lnTo>
                  <a:lnTo>
                    <a:pt x="5386895" y="12855066"/>
                  </a:lnTo>
                  <a:lnTo>
                    <a:pt x="5560815" y="12901170"/>
                  </a:lnTo>
                  <a:lnTo>
                    <a:pt x="5853605" y="12869017"/>
                  </a:lnTo>
                  <a:lnTo>
                    <a:pt x="5985925" y="12665817"/>
                  </a:lnTo>
                  <a:lnTo>
                    <a:pt x="6248872" y="12534624"/>
                  </a:lnTo>
                  <a:lnTo>
                    <a:pt x="6642448" y="12722747"/>
                  </a:lnTo>
                  <a:lnTo>
                    <a:pt x="6947811" y="12911996"/>
                  </a:lnTo>
                  <a:lnTo>
                    <a:pt x="7648870" y="12914679"/>
                  </a:lnTo>
                  <a:lnTo>
                    <a:pt x="7823176" y="12647359"/>
                  </a:lnTo>
                  <a:lnTo>
                    <a:pt x="7852768" y="12208549"/>
                  </a:lnTo>
                  <a:lnTo>
                    <a:pt x="7940417" y="11989708"/>
                  </a:lnTo>
                  <a:lnTo>
                    <a:pt x="7983960" y="11756352"/>
                  </a:lnTo>
                  <a:lnTo>
                    <a:pt x="7822613" y="11453806"/>
                  </a:lnTo>
                  <a:lnTo>
                    <a:pt x="7661828" y="11031202"/>
                  </a:lnTo>
                  <a:lnTo>
                    <a:pt x="7400008" y="10697374"/>
                  </a:lnTo>
                  <a:lnTo>
                    <a:pt x="7195681" y="10601273"/>
                  </a:lnTo>
                  <a:lnTo>
                    <a:pt x="7267126" y="10223337"/>
                  </a:lnTo>
                  <a:lnTo>
                    <a:pt x="7119370" y="10111626"/>
                  </a:lnTo>
                  <a:lnTo>
                    <a:pt x="6889191" y="10104970"/>
                  </a:lnTo>
                  <a:lnTo>
                    <a:pt x="6976277" y="9772832"/>
                  </a:lnTo>
                  <a:lnTo>
                    <a:pt x="6901586" y="9573441"/>
                  </a:lnTo>
                  <a:lnTo>
                    <a:pt x="7166652" y="9472404"/>
                  </a:lnTo>
                  <a:lnTo>
                    <a:pt x="7473143" y="9457326"/>
                  </a:lnTo>
                  <a:lnTo>
                    <a:pt x="7793584" y="9443375"/>
                  </a:lnTo>
                  <a:lnTo>
                    <a:pt x="7839944" y="9211147"/>
                  </a:lnTo>
                  <a:lnTo>
                    <a:pt x="7900818" y="8957643"/>
                  </a:lnTo>
                  <a:lnTo>
                    <a:pt x="8191668" y="8942002"/>
                  </a:lnTo>
                  <a:lnTo>
                    <a:pt x="8555652" y="9043602"/>
                  </a:lnTo>
                  <a:lnTo>
                    <a:pt x="8644991" y="8547862"/>
                  </a:lnTo>
                  <a:lnTo>
                    <a:pt x="8674020" y="7864564"/>
                  </a:lnTo>
                  <a:lnTo>
                    <a:pt x="8761668" y="7629518"/>
                  </a:lnTo>
                  <a:lnTo>
                    <a:pt x="8674582" y="7411804"/>
                  </a:lnTo>
                  <a:lnTo>
                    <a:pt x="9117967" y="7108063"/>
                  </a:lnTo>
                  <a:lnTo>
                    <a:pt x="8738544" y="6826499"/>
                  </a:lnTo>
                  <a:lnTo>
                    <a:pt x="8735493" y="6561510"/>
                  </a:lnTo>
                  <a:lnTo>
                    <a:pt x="8505752" y="6274520"/>
                  </a:lnTo>
                  <a:lnTo>
                    <a:pt x="8607476" y="6072585"/>
                  </a:lnTo>
                  <a:lnTo>
                    <a:pt x="8528795" y="5896372"/>
                  </a:lnTo>
                  <a:lnTo>
                    <a:pt x="8225806" y="5926088"/>
                  </a:lnTo>
                  <a:lnTo>
                    <a:pt x="8074150" y="5879432"/>
                  </a:lnTo>
                  <a:lnTo>
                    <a:pt x="7688586" y="5646812"/>
                  </a:lnTo>
                  <a:lnTo>
                    <a:pt x="7289677" y="5528891"/>
                  </a:lnTo>
                  <a:lnTo>
                    <a:pt x="7030493" y="5310387"/>
                  </a:lnTo>
                  <a:lnTo>
                    <a:pt x="6390979" y="5166842"/>
                  </a:lnTo>
                  <a:lnTo>
                    <a:pt x="6078662" y="5204173"/>
                  </a:lnTo>
                  <a:lnTo>
                    <a:pt x="5618014" y="4999485"/>
                  </a:lnTo>
                  <a:lnTo>
                    <a:pt x="5310734" y="4845274"/>
                  </a:lnTo>
                  <a:lnTo>
                    <a:pt x="4957838" y="4799261"/>
                  </a:lnTo>
                  <a:lnTo>
                    <a:pt x="5006405" y="4349776"/>
                  </a:lnTo>
                  <a:lnTo>
                    <a:pt x="5013203" y="4005139"/>
                  </a:lnTo>
                  <a:lnTo>
                    <a:pt x="4634162" y="3834557"/>
                  </a:lnTo>
                  <a:lnTo>
                    <a:pt x="4238204" y="3496990"/>
                  </a:lnTo>
                  <a:lnTo>
                    <a:pt x="3944268" y="3189610"/>
                  </a:lnTo>
                  <a:lnTo>
                    <a:pt x="3859486" y="2826421"/>
                  </a:lnTo>
                  <a:lnTo>
                    <a:pt x="3975026" y="2429794"/>
                  </a:lnTo>
                  <a:lnTo>
                    <a:pt x="4182195" y="2129087"/>
                  </a:lnTo>
                  <a:lnTo>
                    <a:pt x="4174481" y="1952205"/>
                  </a:lnTo>
                  <a:lnTo>
                    <a:pt x="4288684" y="1693135"/>
                  </a:lnTo>
                  <a:lnTo>
                    <a:pt x="4259065" y="1427561"/>
                  </a:lnTo>
                  <a:lnTo>
                    <a:pt x="4453657" y="1157809"/>
                  </a:lnTo>
                  <a:lnTo>
                    <a:pt x="4141714" y="867769"/>
                  </a:lnTo>
                  <a:lnTo>
                    <a:pt x="4001021" y="639739"/>
                  </a:lnTo>
                  <a:lnTo>
                    <a:pt x="3581351" y="520577"/>
                  </a:lnTo>
                  <a:lnTo>
                    <a:pt x="3193778" y="314549"/>
                  </a:lnTo>
                  <a:lnTo>
                    <a:pt x="3020692" y="0"/>
                  </a:lnTo>
                  <a:lnTo>
                    <a:pt x="2546350" y="51942"/>
                  </a:lnTo>
                  <a:lnTo>
                    <a:pt x="2180209" y="271686"/>
                  </a:lnTo>
                  <a:lnTo>
                    <a:pt x="1960935" y="636688"/>
                  </a:lnTo>
                  <a:lnTo>
                    <a:pt x="1693565" y="884907"/>
                  </a:lnTo>
                  <a:lnTo>
                    <a:pt x="1399332" y="729655"/>
                  </a:lnTo>
                  <a:lnTo>
                    <a:pt x="1141487" y="887387"/>
                  </a:lnTo>
                  <a:lnTo>
                    <a:pt x="795965" y="848043"/>
                  </a:lnTo>
                  <a:close/>
                </a:path>
              </a:pathLst>
            </a:custGeom>
            <a:solidFill>
              <a:schemeClr val="bg1">
                <a:lumMod val="75000"/>
              </a:schemeClr>
            </a:solidFill>
            <a:ln w="6350" cmpd="sng">
              <a:solidFill>
                <a:srgbClr val="FFFFFF"/>
              </a:solidFill>
              <a:prstDash val="solid"/>
              <a:round/>
              <a:headEnd/>
              <a:tailEnd/>
            </a:ln>
            <a:effectLst/>
          </p:spPr>
          <p:txBody>
            <a:bodyPr/>
            <a:lstStyle/>
            <a:p>
              <a:endParaRPr lang="zh-CN" altLang="en-US" kern="0">
                <a:solidFill>
                  <a:sysClr val="windowText" lastClr="000000"/>
                </a:solidFill>
              </a:endParaRPr>
            </a:p>
          </p:txBody>
        </p:sp>
        <p:sp>
          <p:nvSpPr>
            <p:cNvPr id="18" name="任意多边形 13"/>
            <p:cNvSpPr>
              <a:spLocks/>
            </p:cNvSpPr>
            <p:nvPr/>
          </p:nvSpPr>
          <p:spPr bwMode="auto">
            <a:xfrm>
              <a:off x="1863708" y="2912767"/>
              <a:ext cx="2079488" cy="1809323"/>
            </a:xfrm>
            <a:custGeom>
              <a:avLst/>
              <a:gdLst>
                <a:gd name="T0" fmla="*/ 0 w 12705472"/>
                <a:gd name="T1" fmla="*/ 0 h 11056617"/>
                <a:gd name="T2" fmla="*/ 12705472 w 12705472"/>
                <a:gd name="T3" fmla="*/ 11056617 h 11056617"/>
              </a:gdLst>
              <a:ahLst/>
              <a:cxnLst>
                <a:cxn ang="0">
                  <a:pos x="9383426" y="2058132"/>
                </a:cxn>
                <a:cxn ang="0">
                  <a:pos x="9026402" y="3036868"/>
                </a:cxn>
                <a:cxn ang="0">
                  <a:pos x="9054867" y="3520911"/>
                </a:cxn>
                <a:cxn ang="0">
                  <a:pos x="8764018" y="4119941"/>
                </a:cxn>
                <a:cxn ang="0">
                  <a:pos x="8880438" y="5129862"/>
                </a:cxn>
                <a:cxn ang="0">
                  <a:pos x="10724145" y="5145654"/>
                </a:cxn>
                <a:cxn ang="0">
                  <a:pos x="12344809" y="5189759"/>
                </a:cxn>
                <a:cxn ang="0">
                  <a:pos x="11794393" y="5613491"/>
                </a:cxn>
                <a:cxn ang="0">
                  <a:pos x="11807217" y="6618357"/>
                </a:cxn>
                <a:cxn ang="0">
                  <a:pos x="12273365" y="7537828"/>
                </a:cxn>
                <a:cxn ang="0">
                  <a:pos x="12550262" y="8004539"/>
                </a:cxn>
                <a:cxn ang="0">
                  <a:pos x="12260541" y="8354570"/>
                </a:cxn>
                <a:cxn ang="0">
                  <a:pos x="12331423" y="9099870"/>
                </a:cxn>
                <a:cxn ang="0">
                  <a:pos x="11961804" y="9673251"/>
                </a:cxn>
                <a:cxn ang="0">
                  <a:pos x="11366155" y="10328085"/>
                </a:cxn>
                <a:cxn ang="0">
                  <a:pos x="11071362" y="10519588"/>
                </a:cxn>
                <a:cxn ang="0">
                  <a:pos x="10739223" y="10139962"/>
                </a:cxn>
                <a:cxn ang="0">
                  <a:pos x="10126806" y="10053440"/>
                </a:cxn>
                <a:cxn ang="0">
                  <a:pos x="10390682" y="10512293"/>
                </a:cxn>
                <a:cxn ang="0">
                  <a:pos x="9889507" y="11056617"/>
                </a:cxn>
                <a:cxn ang="0">
                  <a:pos x="9376436" y="10326959"/>
                </a:cxn>
                <a:cxn ang="0">
                  <a:pos x="8558565" y="10170120"/>
                </a:cxn>
                <a:cxn ang="0">
                  <a:pos x="7839478" y="10106992"/>
                </a:cxn>
                <a:cxn ang="0">
                  <a:pos x="7066276" y="9391284"/>
                </a:cxn>
                <a:cxn ang="0">
                  <a:pos x="6026747" y="9275170"/>
                </a:cxn>
                <a:cxn ang="0">
                  <a:pos x="4840041" y="9482437"/>
                </a:cxn>
                <a:cxn ang="0">
                  <a:pos x="4262439" y="9148045"/>
                </a:cxn>
                <a:cxn ang="0">
                  <a:pos x="3644455" y="8801077"/>
                </a:cxn>
                <a:cxn ang="0">
                  <a:pos x="3378251" y="8496525"/>
                </a:cxn>
                <a:cxn ang="0">
                  <a:pos x="2950891" y="7908381"/>
                </a:cxn>
                <a:cxn ang="0">
                  <a:pos x="2536107" y="7032205"/>
                </a:cxn>
                <a:cxn ang="0">
                  <a:pos x="2485431" y="6401769"/>
                </a:cxn>
                <a:cxn ang="0">
                  <a:pos x="1952403" y="5877621"/>
                </a:cxn>
                <a:cxn ang="0">
                  <a:pos x="1774727" y="5340153"/>
                </a:cxn>
                <a:cxn ang="0">
                  <a:pos x="1321967" y="4875486"/>
                </a:cxn>
                <a:cxn ang="0">
                  <a:pos x="912688" y="4314504"/>
                </a:cxn>
                <a:cxn ang="0">
                  <a:pos x="467371" y="3723929"/>
                </a:cxn>
                <a:cxn ang="0">
                  <a:pos x="179463" y="3194845"/>
                </a:cxn>
                <a:cxn ang="0">
                  <a:pos x="285255" y="2687713"/>
                </a:cxn>
                <a:cxn ang="0">
                  <a:pos x="1021483" y="2861197"/>
                </a:cxn>
                <a:cxn ang="0">
                  <a:pos x="1719735" y="2632473"/>
                </a:cxn>
                <a:cxn ang="0">
                  <a:pos x="2172743" y="3076973"/>
                </a:cxn>
                <a:cxn ang="0">
                  <a:pos x="2341787" y="3288557"/>
                </a:cxn>
                <a:cxn ang="0">
                  <a:pos x="3183559" y="2920133"/>
                </a:cxn>
                <a:cxn ang="0">
                  <a:pos x="3995739" y="3190901"/>
                </a:cxn>
                <a:cxn ang="0">
                  <a:pos x="4423223" y="3419501"/>
                </a:cxn>
                <a:cxn ang="0">
                  <a:pos x="5184851" y="3296941"/>
                </a:cxn>
                <a:cxn ang="0">
                  <a:pos x="6119839" y="2839989"/>
                </a:cxn>
                <a:cxn ang="0">
                  <a:pos x="6724379" y="1968749"/>
                </a:cxn>
                <a:cxn ang="0">
                  <a:pos x="7494639" y="1465189"/>
                </a:cxn>
                <a:cxn ang="0">
                  <a:pos x="8019283" y="453753"/>
                </a:cxn>
                <a:cxn ang="0">
                  <a:pos x="8696451" y="34777"/>
                </a:cxn>
                <a:cxn ang="0">
                  <a:pos x="9068819" y="450231"/>
                </a:cxn>
                <a:cxn ang="0">
                  <a:pos x="9395150" y="1093938"/>
                </a:cxn>
              </a:cxnLst>
              <a:rect l="T0" t="T1" r="T2" b="T3"/>
              <a:pathLst>
                <a:path w="12705472" h="11056617">
                  <a:moveTo>
                    <a:pt x="9559983" y="1292815"/>
                  </a:moveTo>
                  <a:lnTo>
                    <a:pt x="9421105" y="1625038"/>
                  </a:lnTo>
                  <a:lnTo>
                    <a:pt x="9383426" y="2058132"/>
                  </a:lnTo>
                  <a:lnTo>
                    <a:pt x="9274272" y="2366957"/>
                  </a:lnTo>
                  <a:lnTo>
                    <a:pt x="9042043" y="2455734"/>
                  </a:lnTo>
                  <a:lnTo>
                    <a:pt x="9026402" y="3036868"/>
                  </a:lnTo>
                  <a:lnTo>
                    <a:pt x="8808124" y="3301506"/>
                  </a:lnTo>
                  <a:lnTo>
                    <a:pt x="8837716" y="3478495"/>
                  </a:lnTo>
                  <a:lnTo>
                    <a:pt x="9054867" y="3520911"/>
                  </a:lnTo>
                  <a:lnTo>
                    <a:pt x="8925366" y="3825711"/>
                  </a:lnTo>
                  <a:lnTo>
                    <a:pt x="9097846" y="3899972"/>
                  </a:lnTo>
                  <a:lnTo>
                    <a:pt x="8764018" y="4119941"/>
                  </a:lnTo>
                  <a:lnTo>
                    <a:pt x="8791920" y="4563257"/>
                  </a:lnTo>
                  <a:lnTo>
                    <a:pt x="8806433" y="4958524"/>
                  </a:lnTo>
                  <a:lnTo>
                    <a:pt x="8880438" y="5129862"/>
                  </a:lnTo>
                  <a:lnTo>
                    <a:pt x="9290476" y="5111554"/>
                  </a:lnTo>
                  <a:lnTo>
                    <a:pt x="10009001" y="5160168"/>
                  </a:lnTo>
                  <a:lnTo>
                    <a:pt x="10724145" y="5145654"/>
                  </a:lnTo>
                  <a:lnTo>
                    <a:pt x="11352203" y="5175246"/>
                  </a:lnTo>
                  <a:lnTo>
                    <a:pt x="11878662" y="5205401"/>
                  </a:lnTo>
                  <a:lnTo>
                    <a:pt x="12344809" y="5189759"/>
                  </a:lnTo>
                  <a:lnTo>
                    <a:pt x="12361576" y="5381826"/>
                  </a:lnTo>
                  <a:lnTo>
                    <a:pt x="12128785" y="5554871"/>
                  </a:lnTo>
                  <a:lnTo>
                    <a:pt x="11794393" y="5613491"/>
                  </a:lnTo>
                  <a:lnTo>
                    <a:pt x="11547086" y="5687753"/>
                  </a:lnTo>
                  <a:lnTo>
                    <a:pt x="11691103" y="6168414"/>
                  </a:lnTo>
                  <a:lnTo>
                    <a:pt x="11807217" y="6618357"/>
                  </a:lnTo>
                  <a:lnTo>
                    <a:pt x="11937846" y="6779142"/>
                  </a:lnTo>
                  <a:lnTo>
                    <a:pt x="11997030" y="7230775"/>
                  </a:lnTo>
                  <a:lnTo>
                    <a:pt x="12273365" y="7537828"/>
                  </a:lnTo>
                  <a:lnTo>
                    <a:pt x="12333112" y="7713690"/>
                  </a:lnTo>
                  <a:lnTo>
                    <a:pt x="12318034" y="7815290"/>
                  </a:lnTo>
                  <a:lnTo>
                    <a:pt x="12550262" y="8004539"/>
                  </a:lnTo>
                  <a:lnTo>
                    <a:pt x="12705472" y="8290897"/>
                  </a:lnTo>
                  <a:lnTo>
                    <a:pt x="12390606" y="8223942"/>
                  </a:lnTo>
                  <a:lnTo>
                    <a:pt x="12260541" y="8354570"/>
                  </a:lnTo>
                  <a:lnTo>
                    <a:pt x="12361578" y="8544382"/>
                  </a:lnTo>
                  <a:lnTo>
                    <a:pt x="12173456" y="8806767"/>
                  </a:lnTo>
                  <a:lnTo>
                    <a:pt x="12331423" y="9099870"/>
                  </a:lnTo>
                  <a:lnTo>
                    <a:pt x="12214181" y="9347176"/>
                  </a:lnTo>
                  <a:lnTo>
                    <a:pt x="11847380" y="9353937"/>
                  </a:lnTo>
                  <a:lnTo>
                    <a:pt x="11961804" y="9673251"/>
                  </a:lnTo>
                  <a:lnTo>
                    <a:pt x="11746344" y="10020467"/>
                  </a:lnTo>
                  <a:lnTo>
                    <a:pt x="11526939" y="10066264"/>
                  </a:lnTo>
                  <a:lnTo>
                    <a:pt x="11366155" y="10328085"/>
                  </a:lnTo>
                  <a:lnTo>
                    <a:pt x="10986530" y="10953326"/>
                  </a:lnTo>
                  <a:lnTo>
                    <a:pt x="10742761" y="10764018"/>
                  </a:lnTo>
                  <a:lnTo>
                    <a:pt x="11071362" y="10519588"/>
                  </a:lnTo>
                  <a:lnTo>
                    <a:pt x="10870979" y="10387268"/>
                  </a:lnTo>
                  <a:lnTo>
                    <a:pt x="10928473" y="10183506"/>
                  </a:lnTo>
                  <a:lnTo>
                    <a:pt x="10739223" y="10139962"/>
                  </a:lnTo>
                  <a:lnTo>
                    <a:pt x="10665525" y="9994820"/>
                  </a:lnTo>
                  <a:lnTo>
                    <a:pt x="10446120" y="10052877"/>
                  </a:lnTo>
                  <a:lnTo>
                    <a:pt x="10126806" y="10053440"/>
                  </a:lnTo>
                  <a:lnTo>
                    <a:pt x="10127370" y="10329774"/>
                  </a:lnTo>
                  <a:lnTo>
                    <a:pt x="10060235" y="10498341"/>
                  </a:lnTo>
                  <a:lnTo>
                    <a:pt x="10390682" y="10512293"/>
                  </a:lnTo>
                  <a:lnTo>
                    <a:pt x="10387301" y="10743957"/>
                  </a:lnTo>
                  <a:lnTo>
                    <a:pt x="10210511" y="10811000"/>
                  </a:lnTo>
                  <a:lnTo>
                    <a:pt x="9889507" y="11056617"/>
                  </a:lnTo>
                  <a:lnTo>
                    <a:pt x="9786780" y="10822698"/>
                  </a:lnTo>
                  <a:lnTo>
                    <a:pt x="9597531" y="10603295"/>
                  </a:lnTo>
                  <a:lnTo>
                    <a:pt x="9376436" y="10326959"/>
                  </a:lnTo>
                  <a:lnTo>
                    <a:pt x="9056558" y="10239874"/>
                  </a:lnTo>
                  <a:lnTo>
                    <a:pt x="8718786" y="10370502"/>
                  </a:lnTo>
                  <a:lnTo>
                    <a:pt x="8558565" y="10170120"/>
                  </a:lnTo>
                  <a:lnTo>
                    <a:pt x="8425120" y="10561442"/>
                  </a:lnTo>
                  <a:lnTo>
                    <a:pt x="8148222" y="10413482"/>
                  </a:lnTo>
                  <a:lnTo>
                    <a:pt x="7839478" y="10106992"/>
                  </a:lnTo>
                  <a:lnTo>
                    <a:pt x="7447591" y="9799938"/>
                  </a:lnTo>
                  <a:lnTo>
                    <a:pt x="7431950" y="9479496"/>
                  </a:lnTo>
                  <a:lnTo>
                    <a:pt x="7066276" y="9391284"/>
                  </a:lnTo>
                  <a:lnTo>
                    <a:pt x="6773737" y="9232191"/>
                  </a:lnTo>
                  <a:lnTo>
                    <a:pt x="6453296" y="9304199"/>
                  </a:lnTo>
                  <a:lnTo>
                    <a:pt x="6026747" y="9275170"/>
                  </a:lnTo>
                  <a:lnTo>
                    <a:pt x="5487465" y="9247268"/>
                  </a:lnTo>
                  <a:lnTo>
                    <a:pt x="4930288" y="9408615"/>
                  </a:lnTo>
                  <a:lnTo>
                    <a:pt x="4840041" y="9482437"/>
                  </a:lnTo>
                  <a:lnTo>
                    <a:pt x="4660714" y="9545308"/>
                  </a:lnTo>
                  <a:lnTo>
                    <a:pt x="4457131" y="9275045"/>
                  </a:lnTo>
                  <a:lnTo>
                    <a:pt x="4262439" y="9148045"/>
                  </a:lnTo>
                  <a:lnTo>
                    <a:pt x="4016947" y="9029553"/>
                  </a:lnTo>
                  <a:lnTo>
                    <a:pt x="3860355" y="8860261"/>
                  </a:lnTo>
                  <a:lnTo>
                    <a:pt x="3644455" y="8801077"/>
                  </a:lnTo>
                  <a:lnTo>
                    <a:pt x="3741863" y="8661377"/>
                  </a:lnTo>
                  <a:lnTo>
                    <a:pt x="3564187" y="8513293"/>
                  </a:lnTo>
                  <a:lnTo>
                    <a:pt x="3378251" y="8496525"/>
                  </a:lnTo>
                  <a:lnTo>
                    <a:pt x="3117474" y="8370981"/>
                  </a:lnTo>
                  <a:lnTo>
                    <a:pt x="3031283" y="8170765"/>
                  </a:lnTo>
                  <a:lnTo>
                    <a:pt x="2950891" y="7908381"/>
                  </a:lnTo>
                  <a:lnTo>
                    <a:pt x="2832399" y="7662889"/>
                  </a:lnTo>
                  <a:lnTo>
                    <a:pt x="2713907" y="7324305"/>
                  </a:lnTo>
                  <a:lnTo>
                    <a:pt x="2536107" y="7032205"/>
                  </a:lnTo>
                  <a:lnTo>
                    <a:pt x="2498007" y="6795221"/>
                  </a:lnTo>
                  <a:lnTo>
                    <a:pt x="2536107" y="6638629"/>
                  </a:lnTo>
                  <a:lnTo>
                    <a:pt x="2485431" y="6401769"/>
                  </a:lnTo>
                  <a:lnTo>
                    <a:pt x="2290739" y="6215585"/>
                  </a:lnTo>
                  <a:lnTo>
                    <a:pt x="2096047" y="6113985"/>
                  </a:lnTo>
                  <a:lnTo>
                    <a:pt x="1952403" y="5877621"/>
                  </a:lnTo>
                  <a:lnTo>
                    <a:pt x="1905795" y="5670105"/>
                  </a:lnTo>
                  <a:lnTo>
                    <a:pt x="1863503" y="5479729"/>
                  </a:lnTo>
                  <a:lnTo>
                    <a:pt x="1774727" y="5340153"/>
                  </a:lnTo>
                  <a:lnTo>
                    <a:pt x="1613943" y="5272461"/>
                  </a:lnTo>
                  <a:lnTo>
                    <a:pt x="1448843" y="5111677"/>
                  </a:lnTo>
                  <a:lnTo>
                    <a:pt x="1321967" y="4875486"/>
                  </a:lnTo>
                  <a:lnTo>
                    <a:pt x="1211735" y="4793805"/>
                  </a:lnTo>
                  <a:lnTo>
                    <a:pt x="1026864" y="4563940"/>
                  </a:lnTo>
                  <a:lnTo>
                    <a:pt x="912688" y="4314504"/>
                  </a:lnTo>
                  <a:lnTo>
                    <a:pt x="755031" y="4054005"/>
                  </a:lnTo>
                  <a:lnTo>
                    <a:pt x="666255" y="3850929"/>
                  </a:lnTo>
                  <a:lnTo>
                    <a:pt x="467371" y="3723929"/>
                  </a:lnTo>
                  <a:lnTo>
                    <a:pt x="341808" y="3536356"/>
                  </a:lnTo>
                  <a:lnTo>
                    <a:pt x="217563" y="3414937"/>
                  </a:lnTo>
                  <a:lnTo>
                    <a:pt x="179463" y="3194845"/>
                  </a:lnTo>
                  <a:lnTo>
                    <a:pt x="39887" y="2941217"/>
                  </a:lnTo>
                  <a:lnTo>
                    <a:pt x="0" y="2642115"/>
                  </a:lnTo>
                  <a:lnTo>
                    <a:pt x="285255" y="2687713"/>
                  </a:lnTo>
                  <a:lnTo>
                    <a:pt x="361455" y="2810397"/>
                  </a:lnTo>
                  <a:lnTo>
                    <a:pt x="695723" y="2848497"/>
                  </a:lnTo>
                  <a:lnTo>
                    <a:pt x="1021483" y="2861197"/>
                  </a:lnTo>
                  <a:lnTo>
                    <a:pt x="1313335" y="2759597"/>
                  </a:lnTo>
                  <a:lnTo>
                    <a:pt x="1516411" y="2657997"/>
                  </a:lnTo>
                  <a:lnTo>
                    <a:pt x="1719735" y="2632473"/>
                  </a:lnTo>
                  <a:lnTo>
                    <a:pt x="1965103" y="2750965"/>
                  </a:lnTo>
                  <a:lnTo>
                    <a:pt x="2189635" y="2975373"/>
                  </a:lnTo>
                  <a:lnTo>
                    <a:pt x="2172743" y="3076973"/>
                  </a:lnTo>
                  <a:lnTo>
                    <a:pt x="1999135" y="3140473"/>
                  </a:lnTo>
                  <a:lnTo>
                    <a:pt x="2159795" y="3258841"/>
                  </a:lnTo>
                  <a:lnTo>
                    <a:pt x="2341787" y="3288557"/>
                  </a:lnTo>
                  <a:lnTo>
                    <a:pt x="2688631" y="3208165"/>
                  </a:lnTo>
                  <a:lnTo>
                    <a:pt x="3001815" y="3004965"/>
                  </a:lnTo>
                  <a:lnTo>
                    <a:pt x="3183559" y="2920133"/>
                  </a:lnTo>
                  <a:lnTo>
                    <a:pt x="3487987" y="3038625"/>
                  </a:lnTo>
                  <a:lnTo>
                    <a:pt x="3775771" y="3093617"/>
                  </a:lnTo>
                  <a:lnTo>
                    <a:pt x="3995739" y="3190901"/>
                  </a:lnTo>
                  <a:lnTo>
                    <a:pt x="4173539" y="3224809"/>
                  </a:lnTo>
                  <a:lnTo>
                    <a:pt x="4347023" y="3254401"/>
                  </a:lnTo>
                  <a:lnTo>
                    <a:pt x="4423223" y="3419501"/>
                  </a:lnTo>
                  <a:lnTo>
                    <a:pt x="4736655" y="3556001"/>
                  </a:lnTo>
                  <a:lnTo>
                    <a:pt x="4892751" y="3339233"/>
                  </a:lnTo>
                  <a:lnTo>
                    <a:pt x="5184851" y="3296941"/>
                  </a:lnTo>
                  <a:lnTo>
                    <a:pt x="5497911" y="3186957"/>
                  </a:lnTo>
                  <a:lnTo>
                    <a:pt x="5844879" y="3081165"/>
                  </a:lnTo>
                  <a:lnTo>
                    <a:pt x="6119839" y="2839989"/>
                  </a:lnTo>
                  <a:lnTo>
                    <a:pt x="6238207" y="2624213"/>
                  </a:lnTo>
                  <a:lnTo>
                    <a:pt x="6449791" y="2319537"/>
                  </a:lnTo>
                  <a:lnTo>
                    <a:pt x="6724379" y="1968749"/>
                  </a:lnTo>
                  <a:lnTo>
                    <a:pt x="6923387" y="1850257"/>
                  </a:lnTo>
                  <a:lnTo>
                    <a:pt x="7189963" y="1617465"/>
                  </a:lnTo>
                  <a:lnTo>
                    <a:pt x="7494639" y="1465189"/>
                  </a:lnTo>
                  <a:lnTo>
                    <a:pt x="7668123" y="1156197"/>
                  </a:lnTo>
                  <a:lnTo>
                    <a:pt x="7812015" y="766813"/>
                  </a:lnTo>
                  <a:lnTo>
                    <a:pt x="8019283" y="453753"/>
                  </a:lnTo>
                  <a:lnTo>
                    <a:pt x="8294367" y="356469"/>
                  </a:lnTo>
                  <a:lnTo>
                    <a:pt x="8539859" y="263377"/>
                  </a:lnTo>
                  <a:lnTo>
                    <a:pt x="8696451" y="34777"/>
                  </a:lnTo>
                  <a:lnTo>
                    <a:pt x="8862295" y="0"/>
                  </a:lnTo>
                  <a:lnTo>
                    <a:pt x="8971758" y="320403"/>
                  </a:lnTo>
                  <a:lnTo>
                    <a:pt x="9068819" y="450231"/>
                  </a:lnTo>
                  <a:lnTo>
                    <a:pt x="9211618" y="570434"/>
                  </a:lnTo>
                  <a:lnTo>
                    <a:pt x="9299849" y="832447"/>
                  </a:lnTo>
                  <a:lnTo>
                    <a:pt x="9395150" y="1093938"/>
                  </a:lnTo>
                  <a:lnTo>
                    <a:pt x="9559983" y="1292815"/>
                  </a:lnTo>
                  <a:close/>
                </a:path>
              </a:pathLst>
            </a:custGeom>
            <a:solidFill>
              <a:schemeClr val="bg1">
                <a:lumMod val="75000"/>
              </a:schemeClr>
            </a:solidFill>
            <a:ln w="6350" cmpd="sng">
              <a:solidFill>
                <a:srgbClr val="FFFFFF"/>
              </a:solidFill>
              <a:prstDash val="solid"/>
              <a:round/>
              <a:headEnd/>
              <a:tailEnd/>
            </a:ln>
            <a:effectLst/>
          </p:spPr>
          <p:txBody>
            <a:bodyPr/>
            <a:lstStyle/>
            <a:p>
              <a:endParaRPr lang="zh-CN" altLang="en-US" kern="0">
                <a:solidFill>
                  <a:sysClr val="windowText" lastClr="000000"/>
                </a:solidFill>
              </a:endParaRPr>
            </a:p>
          </p:txBody>
        </p:sp>
        <p:sp>
          <p:nvSpPr>
            <p:cNvPr id="19" name="任意多边形 15"/>
            <p:cNvSpPr>
              <a:spLocks/>
            </p:cNvSpPr>
            <p:nvPr/>
          </p:nvSpPr>
          <p:spPr bwMode="auto">
            <a:xfrm>
              <a:off x="4208166" y="4081749"/>
              <a:ext cx="1406675" cy="1776852"/>
            </a:xfrm>
            <a:custGeom>
              <a:avLst/>
              <a:gdLst>
                <a:gd name="T0" fmla="*/ 0 w 8601367"/>
                <a:gd name="T1" fmla="*/ 0 h 10856123"/>
                <a:gd name="T2" fmla="*/ 8601367 w 8601367"/>
                <a:gd name="T3" fmla="*/ 10856123 h 10856123"/>
              </a:gdLst>
              <a:ahLst/>
              <a:cxnLst>
                <a:cxn ang="0">
                  <a:pos x="291957" y="6168851"/>
                </a:cxn>
                <a:cxn ang="0">
                  <a:pos x="684863" y="5836146"/>
                </a:cxn>
                <a:cxn ang="0">
                  <a:pos x="1392491" y="6215906"/>
                </a:cxn>
                <a:cxn ang="0">
                  <a:pos x="2259243" y="5950275"/>
                </a:cxn>
                <a:cxn ang="0">
                  <a:pos x="2380437" y="5282158"/>
                </a:cxn>
                <a:cxn ang="0">
                  <a:pos x="2252991" y="4739035"/>
                </a:cxn>
                <a:cxn ang="0">
                  <a:pos x="1836818" y="3997869"/>
                </a:cxn>
                <a:cxn ang="0">
                  <a:pos x="1703294" y="3523059"/>
                </a:cxn>
                <a:cxn ang="0">
                  <a:pos x="1328198" y="3406849"/>
                </a:cxn>
                <a:cxn ang="0">
                  <a:pos x="1340775" y="2875235"/>
                </a:cxn>
                <a:cxn ang="0">
                  <a:pos x="2230890" y="2744564"/>
                </a:cxn>
                <a:cxn ang="0">
                  <a:pos x="2335962" y="2261071"/>
                </a:cxn>
                <a:cxn ang="0">
                  <a:pos x="2993759" y="2346126"/>
                </a:cxn>
                <a:cxn ang="0">
                  <a:pos x="3112449" y="1163687"/>
                </a:cxn>
                <a:cxn ang="0">
                  <a:pos x="3109596" y="714003"/>
                </a:cxn>
                <a:cxn ang="0">
                  <a:pos x="3689952" y="258986"/>
                </a:cxn>
                <a:cxn ang="0">
                  <a:pos x="3963993" y="2707"/>
                </a:cxn>
                <a:cxn ang="0">
                  <a:pos x="4080104" y="364902"/>
                </a:cxn>
                <a:cxn ang="0">
                  <a:pos x="4628461" y="232222"/>
                </a:cxn>
                <a:cxn ang="0">
                  <a:pos x="5150378" y="565572"/>
                </a:cxn>
                <a:cxn ang="0">
                  <a:pos x="5565038" y="743248"/>
                </a:cxn>
                <a:cxn ang="0">
                  <a:pos x="6055774" y="1039416"/>
                </a:cxn>
                <a:cxn ang="0">
                  <a:pos x="6390042" y="1360984"/>
                </a:cxn>
                <a:cxn ang="0">
                  <a:pos x="6992996" y="1986932"/>
                </a:cxn>
                <a:cxn ang="0">
                  <a:pos x="7401230" y="2393256"/>
                </a:cxn>
                <a:cxn ang="0">
                  <a:pos x="8010582" y="2630240"/>
                </a:cxn>
                <a:cxn ang="0">
                  <a:pos x="8310818" y="3264992"/>
                </a:cxn>
                <a:cxn ang="0">
                  <a:pos x="8128826" y="4305772"/>
                </a:cxn>
                <a:cxn ang="0">
                  <a:pos x="7938326" y="5223620"/>
                </a:cxn>
                <a:cxn ang="0">
                  <a:pos x="7663242" y="5892156"/>
                </a:cxn>
                <a:cxn ang="0">
                  <a:pos x="8107742" y="6425308"/>
                </a:cxn>
                <a:cxn ang="0">
                  <a:pos x="8395525" y="7001000"/>
                </a:cxn>
                <a:cxn ang="0">
                  <a:pos x="7414946" y="8277052"/>
                </a:cxn>
                <a:cxn ang="0">
                  <a:pos x="4807601" y="10728500"/>
                </a:cxn>
                <a:cxn ang="0">
                  <a:pos x="4376793" y="10614623"/>
                </a:cxn>
                <a:cxn ang="0">
                  <a:pos x="4075690" y="10193407"/>
                </a:cxn>
                <a:cxn ang="0">
                  <a:pos x="3856849" y="9713310"/>
                </a:cxn>
                <a:cxn ang="0">
                  <a:pos x="3564873" y="9391742"/>
                </a:cxn>
                <a:cxn ang="0">
                  <a:pos x="3157346" y="8896002"/>
                </a:cxn>
                <a:cxn ang="0">
                  <a:pos x="2787164" y="8540898"/>
                </a:cxn>
                <a:cxn ang="0">
                  <a:pos x="2480111" y="8291901"/>
                </a:cxn>
                <a:cxn ang="0">
                  <a:pos x="1822461" y="8057983"/>
                </a:cxn>
                <a:cxn ang="0">
                  <a:pos x="1484687" y="7765443"/>
                </a:cxn>
                <a:cxn ang="0">
                  <a:pos x="931455" y="7472903"/>
                </a:cxn>
                <a:cxn ang="0">
                  <a:pos x="508287" y="6844282"/>
                </a:cxn>
                <a:cxn ang="0">
                  <a:pos x="0" y="6200975"/>
                </a:cxn>
              </a:cxnLst>
              <a:rect l="T0" t="T1" r="T2" b="T3"/>
              <a:pathLst>
                <a:path w="8601367" h="10856123">
                  <a:moveTo>
                    <a:pt x="0" y="6200975"/>
                  </a:moveTo>
                  <a:lnTo>
                    <a:pt x="291957" y="6168851"/>
                  </a:lnTo>
                  <a:lnTo>
                    <a:pt x="421785" y="5968826"/>
                  </a:lnTo>
                  <a:lnTo>
                    <a:pt x="684863" y="5836146"/>
                  </a:lnTo>
                  <a:lnTo>
                    <a:pt x="1088163" y="6028358"/>
                  </a:lnTo>
                  <a:lnTo>
                    <a:pt x="1392491" y="6215906"/>
                  </a:lnTo>
                  <a:lnTo>
                    <a:pt x="2087716" y="6217121"/>
                  </a:lnTo>
                  <a:lnTo>
                    <a:pt x="2259243" y="5950275"/>
                  </a:lnTo>
                  <a:lnTo>
                    <a:pt x="2290521" y="5518572"/>
                  </a:lnTo>
                  <a:lnTo>
                    <a:pt x="2380437" y="5282158"/>
                  </a:lnTo>
                  <a:lnTo>
                    <a:pt x="2421960" y="5060032"/>
                  </a:lnTo>
                  <a:lnTo>
                    <a:pt x="2252991" y="4739035"/>
                  </a:lnTo>
                  <a:lnTo>
                    <a:pt x="2097540" y="4329361"/>
                  </a:lnTo>
                  <a:lnTo>
                    <a:pt x="1836818" y="3997869"/>
                  </a:lnTo>
                  <a:lnTo>
                    <a:pt x="1632526" y="3901678"/>
                  </a:lnTo>
                  <a:lnTo>
                    <a:pt x="1703294" y="3523059"/>
                  </a:lnTo>
                  <a:lnTo>
                    <a:pt x="1559179" y="3414092"/>
                  </a:lnTo>
                  <a:lnTo>
                    <a:pt x="1328198" y="3406849"/>
                  </a:lnTo>
                  <a:lnTo>
                    <a:pt x="1414493" y="3081759"/>
                  </a:lnTo>
                  <a:lnTo>
                    <a:pt x="1340775" y="2875235"/>
                  </a:lnTo>
                  <a:lnTo>
                    <a:pt x="1608714" y="2772668"/>
                  </a:lnTo>
                  <a:lnTo>
                    <a:pt x="2230890" y="2744564"/>
                  </a:lnTo>
                  <a:lnTo>
                    <a:pt x="2280996" y="2505869"/>
                  </a:lnTo>
                  <a:lnTo>
                    <a:pt x="2335962" y="2261071"/>
                  </a:lnTo>
                  <a:lnTo>
                    <a:pt x="2626376" y="2243261"/>
                  </a:lnTo>
                  <a:lnTo>
                    <a:pt x="2993759" y="2346126"/>
                  </a:lnTo>
                  <a:lnTo>
                    <a:pt x="3085684" y="1844823"/>
                  </a:lnTo>
                  <a:lnTo>
                    <a:pt x="3112449" y="1163687"/>
                  </a:lnTo>
                  <a:lnTo>
                    <a:pt x="3202069" y="934070"/>
                  </a:lnTo>
                  <a:lnTo>
                    <a:pt x="3109596" y="714003"/>
                  </a:lnTo>
                  <a:lnTo>
                    <a:pt x="3554791" y="410025"/>
                  </a:lnTo>
                  <a:lnTo>
                    <a:pt x="3689952" y="258986"/>
                  </a:lnTo>
                  <a:lnTo>
                    <a:pt x="3729292" y="0"/>
                  </a:lnTo>
                  <a:lnTo>
                    <a:pt x="3963993" y="2707"/>
                  </a:lnTo>
                  <a:lnTo>
                    <a:pt x="4053241" y="164307"/>
                  </a:lnTo>
                  <a:lnTo>
                    <a:pt x="4080104" y="364902"/>
                  </a:lnTo>
                  <a:lnTo>
                    <a:pt x="4352807" y="304230"/>
                  </a:lnTo>
                  <a:lnTo>
                    <a:pt x="4628461" y="232222"/>
                  </a:lnTo>
                  <a:lnTo>
                    <a:pt x="4897669" y="265291"/>
                  </a:lnTo>
                  <a:lnTo>
                    <a:pt x="5150378" y="565572"/>
                  </a:lnTo>
                  <a:lnTo>
                    <a:pt x="5319546" y="700956"/>
                  </a:lnTo>
                  <a:lnTo>
                    <a:pt x="5565038" y="743248"/>
                  </a:lnTo>
                  <a:lnTo>
                    <a:pt x="5801898" y="920924"/>
                  </a:lnTo>
                  <a:lnTo>
                    <a:pt x="6055774" y="1039416"/>
                  </a:lnTo>
                  <a:lnTo>
                    <a:pt x="6191158" y="1153716"/>
                  </a:lnTo>
                  <a:lnTo>
                    <a:pt x="6390042" y="1360984"/>
                  </a:lnTo>
                  <a:lnTo>
                    <a:pt x="6639602" y="1602036"/>
                  </a:lnTo>
                  <a:lnTo>
                    <a:pt x="6992996" y="1986932"/>
                  </a:lnTo>
                  <a:lnTo>
                    <a:pt x="7210730" y="2312492"/>
                  </a:lnTo>
                  <a:lnTo>
                    <a:pt x="7401230" y="2393256"/>
                  </a:lnTo>
                  <a:lnTo>
                    <a:pt x="7727114" y="2486348"/>
                  </a:lnTo>
                  <a:lnTo>
                    <a:pt x="8010582" y="2630240"/>
                  </a:lnTo>
                  <a:lnTo>
                    <a:pt x="8332150" y="2816424"/>
                  </a:lnTo>
                  <a:lnTo>
                    <a:pt x="8310818" y="3264992"/>
                  </a:lnTo>
                  <a:lnTo>
                    <a:pt x="8205026" y="3874220"/>
                  </a:lnTo>
                  <a:lnTo>
                    <a:pt x="8128826" y="4305772"/>
                  </a:lnTo>
                  <a:lnTo>
                    <a:pt x="8111934" y="4826224"/>
                  </a:lnTo>
                  <a:lnTo>
                    <a:pt x="7938326" y="5223620"/>
                  </a:lnTo>
                  <a:lnTo>
                    <a:pt x="7841042" y="5562080"/>
                  </a:lnTo>
                  <a:lnTo>
                    <a:pt x="7663242" y="5892156"/>
                  </a:lnTo>
                  <a:lnTo>
                    <a:pt x="7802942" y="6226424"/>
                  </a:lnTo>
                  <a:lnTo>
                    <a:pt x="8107742" y="6425308"/>
                  </a:lnTo>
                  <a:lnTo>
                    <a:pt x="8166926" y="6793608"/>
                  </a:lnTo>
                  <a:lnTo>
                    <a:pt x="8395525" y="7001000"/>
                  </a:lnTo>
                  <a:lnTo>
                    <a:pt x="8601367" y="7134833"/>
                  </a:lnTo>
                  <a:lnTo>
                    <a:pt x="7414946" y="8277052"/>
                  </a:lnTo>
                  <a:lnTo>
                    <a:pt x="4939065" y="10856123"/>
                  </a:lnTo>
                  <a:lnTo>
                    <a:pt x="4807601" y="10728500"/>
                  </a:lnTo>
                  <a:lnTo>
                    <a:pt x="4663709" y="10694716"/>
                  </a:lnTo>
                  <a:lnTo>
                    <a:pt x="4376793" y="10614623"/>
                  </a:lnTo>
                  <a:lnTo>
                    <a:pt x="4383352" y="10450298"/>
                  </a:lnTo>
                  <a:lnTo>
                    <a:pt x="4075690" y="10193407"/>
                  </a:lnTo>
                  <a:lnTo>
                    <a:pt x="3901519" y="9960052"/>
                  </a:lnTo>
                  <a:lnTo>
                    <a:pt x="3856849" y="9713310"/>
                  </a:lnTo>
                  <a:lnTo>
                    <a:pt x="3653649" y="9683154"/>
                  </a:lnTo>
                  <a:lnTo>
                    <a:pt x="3564873" y="9391742"/>
                  </a:lnTo>
                  <a:lnTo>
                    <a:pt x="3360546" y="9229830"/>
                  </a:lnTo>
                  <a:lnTo>
                    <a:pt x="3157346" y="8896002"/>
                  </a:lnTo>
                  <a:lnTo>
                    <a:pt x="2935124" y="8643625"/>
                  </a:lnTo>
                  <a:lnTo>
                    <a:pt x="2787164" y="8540898"/>
                  </a:lnTo>
                  <a:lnTo>
                    <a:pt x="2540985" y="8539771"/>
                  </a:lnTo>
                  <a:lnTo>
                    <a:pt x="2480111" y="8291901"/>
                  </a:lnTo>
                  <a:lnTo>
                    <a:pt x="2128388" y="8174097"/>
                  </a:lnTo>
                  <a:lnTo>
                    <a:pt x="1822461" y="8057983"/>
                  </a:lnTo>
                  <a:lnTo>
                    <a:pt x="1589668" y="7955256"/>
                  </a:lnTo>
                  <a:lnTo>
                    <a:pt x="1484687" y="7765443"/>
                  </a:lnTo>
                  <a:lnTo>
                    <a:pt x="1179887" y="7736415"/>
                  </a:lnTo>
                  <a:lnTo>
                    <a:pt x="931455" y="7472903"/>
                  </a:lnTo>
                  <a:lnTo>
                    <a:pt x="712613" y="7295915"/>
                  </a:lnTo>
                  <a:lnTo>
                    <a:pt x="508287" y="6844282"/>
                  </a:lnTo>
                  <a:lnTo>
                    <a:pt x="306213" y="6554560"/>
                  </a:lnTo>
                  <a:lnTo>
                    <a:pt x="0" y="6200975"/>
                  </a:lnTo>
                  <a:close/>
                </a:path>
              </a:pathLst>
            </a:custGeom>
            <a:solidFill>
              <a:schemeClr val="bg1">
                <a:lumMod val="75000"/>
              </a:schemeClr>
            </a:solidFill>
            <a:ln w="6350" cmpd="sng">
              <a:solidFill>
                <a:srgbClr val="FFFFFF"/>
              </a:solidFill>
              <a:prstDash val="solid"/>
              <a:round/>
              <a:headEnd/>
              <a:tailEnd/>
            </a:ln>
            <a:effectLst/>
          </p:spPr>
          <p:txBody>
            <a:bodyPr/>
            <a:lstStyle/>
            <a:p>
              <a:endParaRPr lang="zh-CN" altLang="en-US" kern="0">
                <a:solidFill>
                  <a:sysClr val="windowText" lastClr="000000"/>
                </a:solidFill>
              </a:endParaRPr>
            </a:p>
          </p:txBody>
        </p:sp>
        <p:sp>
          <p:nvSpPr>
            <p:cNvPr id="20" name="任意多边形 24"/>
            <p:cNvSpPr>
              <a:spLocks/>
            </p:cNvSpPr>
            <p:nvPr/>
          </p:nvSpPr>
          <p:spPr bwMode="auto">
            <a:xfrm>
              <a:off x="3314544" y="2139940"/>
              <a:ext cx="1544355" cy="1808025"/>
            </a:xfrm>
            <a:custGeom>
              <a:avLst/>
              <a:gdLst>
                <a:gd name="T0" fmla="*/ 0 w 9443048"/>
                <a:gd name="T1" fmla="*/ 0 h 11051630"/>
                <a:gd name="T2" fmla="*/ 9443048 w 9443048"/>
                <a:gd name="T3" fmla="*/ 11051630 h 11051630"/>
              </a:gdLst>
              <a:ahLst/>
              <a:cxnLst>
                <a:cxn ang="0">
                  <a:pos x="7213403" y="742826"/>
                </a:cxn>
                <a:cxn ang="0">
                  <a:pos x="6415213" y="1327299"/>
                </a:cxn>
                <a:cxn ang="0">
                  <a:pos x="6644185" y="2231802"/>
                </a:cxn>
                <a:cxn ang="0">
                  <a:pos x="6777535" y="2612430"/>
                </a:cxn>
                <a:cxn ang="0">
                  <a:pos x="7405813" y="2498130"/>
                </a:cxn>
                <a:cxn ang="0">
                  <a:pos x="7483923" y="3452540"/>
                </a:cxn>
                <a:cxn ang="0">
                  <a:pos x="8080575" y="4082728"/>
                </a:cxn>
                <a:cxn ang="0">
                  <a:pos x="8048577" y="4958284"/>
                </a:cxn>
                <a:cxn ang="0">
                  <a:pos x="8564837" y="5402536"/>
                </a:cxn>
                <a:cxn ang="0">
                  <a:pos x="8270703" y="6598122"/>
                </a:cxn>
                <a:cxn ang="0">
                  <a:pos x="9072713" y="6991698"/>
                </a:cxn>
                <a:cxn ang="0">
                  <a:pos x="9315031" y="7347174"/>
                </a:cxn>
                <a:cxn ang="0">
                  <a:pos x="9243023" y="7740750"/>
                </a:cxn>
                <a:cxn ang="0">
                  <a:pos x="8841633" y="8038035"/>
                </a:cxn>
                <a:cxn ang="0">
                  <a:pos x="8648653" y="8718700"/>
                </a:cxn>
                <a:cxn ang="0">
                  <a:pos x="8823624" y="9295161"/>
                </a:cxn>
                <a:cxn ang="0">
                  <a:pos x="8636746" y="10037169"/>
                </a:cxn>
                <a:cxn ang="0">
                  <a:pos x="8254406" y="10582673"/>
                </a:cxn>
                <a:cxn ang="0">
                  <a:pos x="7594031" y="10822708"/>
                </a:cxn>
                <a:cxn ang="0">
                  <a:pos x="6288337" y="10338074"/>
                </a:cxn>
                <a:cxn ang="0">
                  <a:pos x="5205141" y="10016506"/>
                </a:cxn>
                <a:cxn ang="0">
                  <a:pos x="4913289" y="9178678"/>
                </a:cxn>
                <a:cxn ang="0">
                  <a:pos x="3841131" y="8362554"/>
                </a:cxn>
                <a:cxn ang="0">
                  <a:pos x="4082307" y="7302600"/>
                </a:cxn>
                <a:cxn ang="0">
                  <a:pos x="4160417" y="6602314"/>
                </a:cxn>
                <a:cxn ang="0">
                  <a:pos x="3900563" y="5813252"/>
                </a:cxn>
                <a:cxn ang="0">
                  <a:pos x="2919091" y="5174308"/>
                </a:cxn>
                <a:cxn ang="0">
                  <a:pos x="1863329" y="5806778"/>
                </a:cxn>
                <a:cxn ang="0">
                  <a:pos x="1044551" y="6058620"/>
                </a:cxn>
                <a:cxn ang="0">
                  <a:pos x="447899" y="5597600"/>
                </a:cxn>
                <a:cxn ang="0">
                  <a:pos x="107281" y="5045522"/>
                </a:cxn>
                <a:cxn ang="0">
                  <a:pos x="129282" y="4449961"/>
                </a:cxn>
                <a:cxn ang="0">
                  <a:pos x="670025" y="3981500"/>
                </a:cxn>
                <a:cxn ang="0">
                  <a:pos x="1249785" y="3791124"/>
                </a:cxn>
                <a:cxn ang="0">
                  <a:pos x="1643113" y="3744516"/>
                </a:cxn>
                <a:cxn ang="0">
                  <a:pos x="2218557" y="3579664"/>
                </a:cxn>
                <a:cxn ang="0">
                  <a:pos x="2387849" y="3939332"/>
                </a:cxn>
                <a:cxn ang="0">
                  <a:pos x="2696593" y="3503340"/>
                </a:cxn>
                <a:cxn ang="0">
                  <a:pos x="3077469" y="3380656"/>
                </a:cxn>
                <a:cxn ang="0">
                  <a:pos x="2730253" y="3131096"/>
                </a:cxn>
                <a:cxn ang="0">
                  <a:pos x="2806577" y="2208560"/>
                </a:cxn>
                <a:cxn ang="0">
                  <a:pos x="2836293" y="1286148"/>
                </a:cxn>
                <a:cxn ang="0">
                  <a:pos x="3559077" y="867544"/>
                </a:cxn>
                <a:cxn ang="0">
                  <a:pos x="4837213" y="224284"/>
                </a:cxn>
                <a:cxn ang="0">
                  <a:pos x="5704757" y="38100"/>
                </a:cxn>
                <a:cxn ang="0">
                  <a:pos x="6758485" y="25400"/>
                </a:cxn>
              </a:cxnLst>
              <a:rect l="T0" t="T1" r="T2" b="T3"/>
              <a:pathLst>
                <a:path w="9443048" h="11051630">
                  <a:moveTo>
                    <a:pt x="7069015" y="202952"/>
                  </a:moveTo>
                  <a:lnTo>
                    <a:pt x="7255695" y="499368"/>
                  </a:lnTo>
                  <a:lnTo>
                    <a:pt x="7213403" y="742826"/>
                  </a:lnTo>
                  <a:lnTo>
                    <a:pt x="7025185" y="903610"/>
                  </a:lnTo>
                  <a:lnTo>
                    <a:pt x="6758485" y="1208410"/>
                  </a:lnTo>
                  <a:lnTo>
                    <a:pt x="6415213" y="1327299"/>
                  </a:lnTo>
                  <a:lnTo>
                    <a:pt x="6625135" y="1747168"/>
                  </a:lnTo>
                  <a:lnTo>
                    <a:pt x="6739435" y="2075210"/>
                  </a:lnTo>
                  <a:lnTo>
                    <a:pt x="6644185" y="2231802"/>
                  </a:lnTo>
                  <a:lnTo>
                    <a:pt x="6529885" y="2472978"/>
                  </a:lnTo>
                  <a:lnTo>
                    <a:pt x="6434635" y="2699296"/>
                  </a:lnTo>
                  <a:lnTo>
                    <a:pt x="6777535" y="2612430"/>
                  </a:lnTo>
                  <a:lnTo>
                    <a:pt x="6946703" y="2398688"/>
                  </a:lnTo>
                  <a:lnTo>
                    <a:pt x="7141395" y="2328962"/>
                  </a:lnTo>
                  <a:lnTo>
                    <a:pt x="7405813" y="2498130"/>
                  </a:lnTo>
                  <a:lnTo>
                    <a:pt x="7642797" y="2671862"/>
                  </a:lnTo>
                  <a:lnTo>
                    <a:pt x="7606607" y="3063156"/>
                  </a:lnTo>
                  <a:lnTo>
                    <a:pt x="7483923" y="3452540"/>
                  </a:lnTo>
                  <a:lnTo>
                    <a:pt x="7746431" y="3558084"/>
                  </a:lnTo>
                  <a:lnTo>
                    <a:pt x="7934649" y="3771826"/>
                  </a:lnTo>
                  <a:lnTo>
                    <a:pt x="8080575" y="4082728"/>
                  </a:lnTo>
                  <a:lnTo>
                    <a:pt x="7947225" y="4269036"/>
                  </a:lnTo>
                  <a:lnTo>
                    <a:pt x="8019233" y="4609654"/>
                  </a:lnTo>
                  <a:lnTo>
                    <a:pt x="8048577" y="4958284"/>
                  </a:lnTo>
                  <a:lnTo>
                    <a:pt x="8315277" y="4890468"/>
                  </a:lnTo>
                  <a:lnTo>
                    <a:pt x="8628461" y="5004768"/>
                  </a:lnTo>
                  <a:lnTo>
                    <a:pt x="8564837" y="5402536"/>
                  </a:lnTo>
                  <a:lnTo>
                    <a:pt x="8298137" y="5768678"/>
                  </a:lnTo>
                  <a:lnTo>
                    <a:pt x="8266511" y="6272362"/>
                  </a:lnTo>
                  <a:cubicBezTo>
                    <a:pt x="8267908" y="6380949"/>
                    <a:pt x="8269306" y="6489535"/>
                    <a:pt x="8270703" y="6598122"/>
                  </a:cubicBezTo>
                  <a:lnTo>
                    <a:pt x="8736287" y="6606506"/>
                  </a:lnTo>
                  <a:lnTo>
                    <a:pt x="8767913" y="6816056"/>
                  </a:lnTo>
                  <a:lnTo>
                    <a:pt x="9072713" y="6991698"/>
                  </a:lnTo>
                  <a:lnTo>
                    <a:pt x="9398075" y="7038876"/>
                  </a:lnTo>
                  <a:lnTo>
                    <a:pt x="9443048" y="7137624"/>
                  </a:lnTo>
                  <a:lnTo>
                    <a:pt x="9315031" y="7347174"/>
                  </a:lnTo>
                  <a:lnTo>
                    <a:pt x="9200731" y="7427566"/>
                  </a:lnTo>
                  <a:lnTo>
                    <a:pt x="9195398" y="7574633"/>
                  </a:lnTo>
                  <a:lnTo>
                    <a:pt x="9243023" y="7740750"/>
                  </a:lnTo>
                  <a:lnTo>
                    <a:pt x="9214450" y="7863285"/>
                  </a:lnTo>
                  <a:lnTo>
                    <a:pt x="8928028" y="7778478"/>
                  </a:lnTo>
                  <a:lnTo>
                    <a:pt x="8841633" y="8038035"/>
                  </a:lnTo>
                  <a:lnTo>
                    <a:pt x="8869440" y="8245253"/>
                  </a:lnTo>
                  <a:lnTo>
                    <a:pt x="8711805" y="8463237"/>
                  </a:lnTo>
                  <a:lnTo>
                    <a:pt x="8648653" y="8718700"/>
                  </a:lnTo>
                  <a:lnTo>
                    <a:pt x="8578455" y="8917584"/>
                  </a:lnTo>
                  <a:lnTo>
                    <a:pt x="8695707" y="9162952"/>
                  </a:lnTo>
                  <a:lnTo>
                    <a:pt x="8823624" y="9295161"/>
                  </a:lnTo>
                  <a:lnTo>
                    <a:pt x="8737999" y="9486331"/>
                  </a:lnTo>
                  <a:lnTo>
                    <a:pt x="8753427" y="9719792"/>
                  </a:lnTo>
                  <a:lnTo>
                    <a:pt x="8636746" y="10037169"/>
                  </a:lnTo>
                  <a:lnTo>
                    <a:pt x="8440988" y="10363699"/>
                  </a:lnTo>
                  <a:lnTo>
                    <a:pt x="8281840" y="10352263"/>
                  </a:lnTo>
                  <a:lnTo>
                    <a:pt x="8254406" y="10582673"/>
                  </a:lnTo>
                  <a:lnTo>
                    <a:pt x="8088836" y="10788058"/>
                  </a:lnTo>
                  <a:lnTo>
                    <a:pt x="7977685" y="11051630"/>
                  </a:lnTo>
                  <a:lnTo>
                    <a:pt x="7594031" y="10822708"/>
                  </a:lnTo>
                  <a:lnTo>
                    <a:pt x="7189789" y="10704216"/>
                  </a:lnTo>
                  <a:lnTo>
                    <a:pt x="6931845" y="10486282"/>
                  </a:lnTo>
                  <a:lnTo>
                    <a:pt x="6288337" y="10338074"/>
                  </a:lnTo>
                  <a:lnTo>
                    <a:pt x="5975153" y="10376174"/>
                  </a:lnTo>
                  <a:lnTo>
                    <a:pt x="5520235" y="10173098"/>
                  </a:lnTo>
                  <a:lnTo>
                    <a:pt x="5205141" y="10016506"/>
                  </a:lnTo>
                  <a:lnTo>
                    <a:pt x="4858049" y="9973097"/>
                  </a:lnTo>
                  <a:lnTo>
                    <a:pt x="4904533" y="9515897"/>
                  </a:lnTo>
                  <a:lnTo>
                    <a:pt x="4913289" y="9178678"/>
                  </a:lnTo>
                  <a:lnTo>
                    <a:pt x="4534943" y="9007600"/>
                  </a:lnTo>
                  <a:lnTo>
                    <a:pt x="4124599" y="8654406"/>
                  </a:lnTo>
                  <a:lnTo>
                    <a:pt x="3841131" y="8362554"/>
                  </a:lnTo>
                  <a:lnTo>
                    <a:pt x="3758457" y="7998694"/>
                  </a:lnTo>
                  <a:lnTo>
                    <a:pt x="3876949" y="7600926"/>
                  </a:lnTo>
                  <a:lnTo>
                    <a:pt x="4082307" y="7302600"/>
                  </a:lnTo>
                  <a:lnTo>
                    <a:pt x="4071641" y="7137624"/>
                  </a:lnTo>
                  <a:lnTo>
                    <a:pt x="4185941" y="6873206"/>
                  </a:lnTo>
                  <a:lnTo>
                    <a:pt x="4160417" y="6602314"/>
                  </a:lnTo>
                  <a:lnTo>
                    <a:pt x="4353199" y="6333704"/>
                  </a:lnTo>
                  <a:lnTo>
                    <a:pt x="4040015" y="6039570"/>
                  </a:lnTo>
                  <a:lnTo>
                    <a:pt x="3900563" y="5813252"/>
                  </a:lnTo>
                  <a:lnTo>
                    <a:pt x="3483745" y="5694760"/>
                  </a:lnTo>
                  <a:lnTo>
                    <a:pt x="3094361" y="5487492"/>
                  </a:lnTo>
                  <a:lnTo>
                    <a:pt x="2919091" y="5174308"/>
                  </a:lnTo>
                  <a:lnTo>
                    <a:pt x="2445123" y="5224984"/>
                  </a:lnTo>
                  <a:lnTo>
                    <a:pt x="2081263" y="5447110"/>
                  </a:lnTo>
                  <a:lnTo>
                    <a:pt x="1863329" y="5806778"/>
                  </a:lnTo>
                  <a:lnTo>
                    <a:pt x="1592437" y="6058620"/>
                  </a:lnTo>
                  <a:lnTo>
                    <a:pt x="1296393" y="5902028"/>
                  </a:lnTo>
                  <a:lnTo>
                    <a:pt x="1044551" y="6058620"/>
                  </a:lnTo>
                  <a:lnTo>
                    <a:pt x="695574" y="6020370"/>
                  </a:lnTo>
                  <a:lnTo>
                    <a:pt x="531739" y="5824662"/>
                  </a:lnTo>
                  <a:lnTo>
                    <a:pt x="447899" y="5597600"/>
                  </a:lnTo>
                  <a:lnTo>
                    <a:pt x="348457" y="5299274"/>
                  </a:lnTo>
                  <a:lnTo>
                    <a:pt x="210915" y="5183064"/>
                  </a:lnTo>
                  <a:lnTo>
                    <a:pt x="107281" y="5045522"/>
                  </a:lnTo>
                  <a:lnTo>
                    <a:pt x="0" y="4731693"/>
                  </a:lnTo>
                  <a:lnTo>
                    <a:pt x="222374" y="4718447"/>
                  </a:lnTo>
                  <a:lnTo>
                    <a:pt x="129282" y="4449961"/>
                  </a:lnTo>
                  <a:lnTo>
                    <a:pt x="369665" y="4256460"/>
                  </a:lnTo>
                  <a:lnTo>
                    <a:pt x="420465" y="4099868"/>
                  </a:lnTo>
                  <a:lnTo>
                    <a:pt x="670025" y="3981500"/>
                  </a:lnTo>
                  <a:lnTo>
                    <a:pt x="970509" y="3926508"/>
                  </a:lnTo>
                  <a:lnTo>
                    <a:pt x="1203177" y="3693716"/>
                  </a:lnTo>
                  <a:lnTo>
                    <a:pt x="1249785" y="3791124"/>
                  </a:lnTo>
                  <a:lnTo>
                    <a:pt x="1177653" y="3968924"/>
                  </a:lnTo>
                  <a:lnTo>
                    <a:pt x="1410569" y="3990008"/>
                  </a:lnTo>
                  <a:lnTo>
                    <a:pt x="1643113" y="3744516"/>
                  </a:lnTo>
                  <a:lnTo>
                    <a:pt x="1939405" y="3617640"/>
                  </a:lnTo>
                  <a:lnTo>
                    <a:pt x="2133973" y="3507656"/>
                  </a:lnTo>
                  <a:lnTo>
                    <a:pt x="2218557" y="3579664"/>
                  </a:lnTo>
                  <a:lnTo>
                    <a:pt x="2307457" y="3715048"/>
                  </a:lnTo>
                  <a:lnTo>
                    <a:pt x="2252341" y="3786932"/>
                  </a:lnTo>
                  <a:lnTo>
                    <a:pt x="2387849" y="3939332"/>
                  </a:lnTo>
                  <a:lnTo>
                    <a:pt x="2586733" y="3884216"/>
                  </a:lnTo>
                  <a:lnTo>
                    <a:pt x="2764285" y="3681140"/>
                  </a:lnTo>
                  <a:lnTo>
                    <a:pt x="2696593" y="3503340"/>
                  </a:lnTo>
                  <a:lnTo>
                    <a:pt x="2840609" y="3482256"/>
                  </a:lnTo>
                  <a:lnTo>
                    <a:pt x="2950593" y="3596556"/>
                  </a:lnTo>
                  <a:lnTo>
                    <a:pt x="3077469" y="3380656"/>
                  </a:lnTo>
                  <a:lnTo>
                    <a:pt x="3221361" y="3257972"/>
                  </a:lnTo>
                  <a:lnTo>
                    <a:pt x="3009653" y="3202980"/>
                  </a:lnTo>
                  <a:lnTo>
                    <a:pt x="2730253" y="3131096"/>
                  </a:lnTo>
                  <a:lnTo>
                    <a:pt x="2721745" y="2957736"/>
                  </a:lnTo>
                  <a:lnTo>
                    <a:pt x="2764285" y="2606328"/>
                  </a:lnTo>
                  <a:lnTo>
                    <a:pt x="2806577" y="2208560"/>
                  </a:lnTo>
                  <a:lnTo>
                    <a:pt x="2738885" y="1937792"/>
                  </a:lnTo>
                  <a:lnTo>
                    <a:pt x="2810893" y="1616224"/>
                  </a:lnTo>
                  <a:lnTo>
                    <a:pt x="2836293" y="1286148"/>
                  </a:lnTo>
                  <a:lnTo>
                    <a:pt x="3069085" y="1112788"/>
                  </a:lnTo>
                  <a:lnTo>
                    <a:pt x="3348237" y="1100212"/>
                  </a:lnTo>
                  <a:lnTo>
                    <a:pt x="3559077" y="867544"/>
                  </a:lnTo>
                  <a:lnTo>
                    <a:pt x="3978177" y="567060"/>
                  </a:lnTo>
                  <a:lnTo>
                    <a:pt x="4469161" y="330076"/>
                  </a:lnTo>
                  <a:lnTo>
                    <a:pt x="4837213" y="224284"/>
                  </a:lnTo>
                  <a:lnTo>
                    <a:pt x="5010573" y="80392"/>
                  </a:lnTo>
                  <a:lnTo>
                    <a:pt x="5306865" y="152400"/>
                  </a:lnTo>
                  <a:lnTo>
                    <a:pt x="5704757" y="38100"/>
                  </a:lnTo>
                  <a:lnTo>
                    <a:pt x="5983785" y="0"/>
                  </a:lnTo>
                  <a:lnTo>
                    <a:pt x="6288585" y="59308"/>
                  </a:lnTo>
                  <a:lnTo>
                    <a:pt x="6758485" y="25400"/>
                  </a:lnTo>
                  <a:lnTo>
                    <a:pt x="6936161" y="0"/>
                  </a:lnTo>
                  <a:lnTo>
                    <a:pt x="7069015" y="202952"/>
                  </a:lnTo>
                  <a:close/>
                </a:path>
              </a:pathLst>
            </a:custGeom>
            <a:solidFill>
              <a:schemeClr val="accent6"/>
            </a:solidFill>
            <a:ln w="6350" cmpd="sng">
              <a:solidFill>
                <a:srgbClr val="FFFFFF"/>
              </a:solidFill>
              <a:prstDash val="solid"/>
              <a:round/>
              <a:headEnd/>
              <a:tailEnd/>
            </a:ln>
            <a:effectLst/>
          </p:spPr>
          <p:txBody>
            <a:bodyPr/>
            <a:lstStyle/>
            <a:p>
              <a:endParaRPr lang="zh-CN" altLang="en-US" kern="0">
                <a:solidFill>
                  <a:sysClr val="windowText" lastClr="000000"/>
                </a:solidFill>
              </a:endParaRPr>
            </a:p>
          </p:txBody>
        </p:sp>
        <p:sp>
          <p:nvSpPr>
            <p:cNvPr id="21" name="任意多边形 25"/>
            <p:cNvSpPr>
              <a:spLocks/>
            </p:cNvSpPr>
            <p:nvPr/>
          </p:nvSpPr>
          <p:spPr bwMode="auto">
            <a:xfrm>
              <a:off x="2656018" y="4258395"/>
              <a:ext cx="2269123" cy="1563838"/>
            </a:xfrm>
            <a:custGeom>
              <a:avLst/>
              <a:gdLst>
                <a:gd name="T0" fmla="*/ 0 w 13867886"/>
                <a:gd name="T1" fmla="*/ 0 h 9555163"/>
                <a:gd name="T2" fmla="*/ 13867886 w 13867886"/>
                <a:gd name="T3" fmla="*/ 9555163 h 9555163"/>
              </a:gdLst>
              <a:ahLst/>
              <a:cxnLst>
                <a:cxn ang="0">
                  <a:pos x="8821313" y="5164237"/>
                </a:cxn>
                <a:cxn ang="0">
                  <a:pos x="9110684" y="4592538"/>
                </a:cxn>
                <a:cxn ang="0">
                  <a:pos x="9059637" y="3908921"/>
                </a:cxn>
                <a:cxn ang="0">
                  <a:pos x="9450831" y="3186535"/>
                </a:cxn>
                <a:cxn ang="0">
                  <a:pos x="9874968" y="1798094"/>
                </a:cxn>
                <a:cxn ang="0">
                  <a:pos x="9262514" y="1472679"/>
                </a:cxn>
                <a:cxn ang="0">
                  <a:pos x="8429297" y="1282173"/>
                </a:cxn>
                <a:cxn ang="0">
                  <a:pos x="8155505" y="362049"/>
                </a:cxn>
                <a:cxn ang="0">
                  <a:pos x="7419501" y="132208"/>
                </a:cxn>
                <a:cxn ang="0">
                  <a:pos x="7489029" y="875159"/>
                </a:cxn>
                <a:cxn ang="0">
                  <a:pos x="7122217" y="1449437"/>
                </a:cxn>
                <a:cxn ang="0">
                  <a:pos x="6148087" y="2730078"/>
                </a:cxn>
                <a:cxn ang="0">
                  <a:pos x="5545903" y="2522537"/>
                </a:cxn>
                <a:cxn ang="0">
                  <a:pos x="4945630" y="2599978"/>
                </a:cxn>
                <a:cxn ang="0">
                  <a:pos x="4220291" y="2015232"/>
                </a:cxn>
                <a:cxn ang="0">
                  <a:pos x="3587597" y="2335535"/>
                </a:cxn>
                <a:cxn ang="0">
                  <a:pos x="2607118" y="1573262"/>
                </a:cxn>
                <a:cxn ang="0">
                  <a:pos x="1932158" y="1007095"/>
                </a:cxn>
                <a:cxn ang="0">
                  <a:pos x="639412" y="1024335"/>
                </a:cxn>
                <a:cxn ang="0">
                  <a:pos x="53054" y="1489347"/>
                </a:cxn>
                <a:cxn ang="0">
                  <a:pos x="815723" y="1743000"/>
                </a:cxn>
                <a:cxn ang="0">
                  <a:pos x="1373135" y="1936552"/>
                </a:cxn>
                <a:cxn ang="0">
                  <a:pos x="1905492" y="2710185"/>
                </a:cxn>
                <a:cxn ang="0">
                  <a:pos x="1916357" y="3303216"/>
                </a:cxn>
                <a:cxn ang="0">
                  <a:pos x="2832766" y="3243213"/>
                </a:cxn>
                <a:cxn ang="0">
                  <a:pos x="3171003" y="3660601"/>
                </a:cxn>
                <a:cxn ang="0">
                  <a:pos x="3241870" y="4244206"/>
                </a:cxn>
                <a:cxn ang="0">
                  <a:pos x="3147761" y="4986214"/>
                </a:cxn>
                <a:cxn ang="0">
                  <a:pos x="3549721" y="5749082"/>
                </a:cxn>
                <a:cxn ang="0">
                  <a:pos x="3951110" y="6502996"/>
                </a:cxn>
                <a:cxn ang="0">
                  <a:pos x="4357262" y="7015734"/>
                </a:cxn>
                <a:cxn ang="0">
                  <a:pos x="4841425" y="7079457"/>
                </a:cxn>
                <a:cxn ang="0">
                  <a:pos x="5453035" y="7235479"/>
                </a:cxn>
                <a:cxn ang="0">
                  <a:pos x="6192288" y="7314159"/>
                </a:cxn>
                <a:cxn ang="0">
                  <a:pos x="7157365" y="7653537"/>
                </a:cxn>
                <a:cxn ang="0">
                  <a:pos x="7325392" y="8178181"/>
                </a:cxn>
                <a:cxn ang="0">
                  <a:pos x="8002337" y="8633769"/>
                </a:cxn>
                <a:cxn ang="0">
                  <a:pos x="8622529" y="8941495"/>
                </a:cxn>
                <a:cxn ang="0">
                  <a:pos x="9172697" y="8941619"/>
                </a:cxn>
                <a:cxn ang="0">
                  <a:pos x="10018909" y="9064303"/>
                </a:cxn>
                <a:cxn ang="0">
                  <a:pos x="10894837" y="9436671"/>
                </a:cxn>
                <a:cxn ang="0">
                  <a:pos x="11702453" y="9500047"/>
                </a:cxn>
                <a:cxn ang="0">
                  <a:pos x="12404897" y="9470455"/>
                </a:cxn>
                <a:cxn ang="0">
                  <a:pos x="13255425" y="9440863"/>
                </a:cxn>
                <a:cxn ang="0">
                  <a:pos x="13867886" y="9370054"/>
                </a:cxn>
                <a:cxn ang="0">
                  <a:pos x="13341383" y="8633066"/>
                </a:cxn>
                <a:cxn ang="0">
                  <a:pos x="12845080" y="8149586"/>
                </a:cxn>
                <a:cxn ang="0">
                  <a:pos x="12271698" y="7460654"/>
                </a:cxn>
                <a:cxn ang="0">
                  <a:pos x="11612922" y="7093853"/>
                </a:cxn>
                <a:cxn ang="0">
                  <a:pos x="10969221" y="6685199"/>
                </a:cxn>
                <a:cxn ang="0">
                  <a:pos x="10197147" y="6215671"/>
                </a:cxn>
                <a:cxn ang="0">
                  <a:pos x="9484534" y="5120731"/>
                </a:cxn>
              </a:cxnLst>
              <a:rect l="T0" t="T1" r="T2" b="T3"/>
              <a:pathLst>
                <a:path w="13867886" h="9555163">
                  <a:moveTo>
                    <a:pt x="9484534" y="5120731"/>
                  </a:moveTo>
                  <a:lnTo>
                    <a:pt x="9310139" y="5077371"/>
                  </a:lnTo>
                  <a:lnTo>
                    <a:pt x="8821313" y="5164237"/>
                  </a:lnTo>
                  <a:lnTo>
                    <a:pt x="8648250" y="4999831"/>
                  </a:lnTo>
                  <a:lnTo>
                    <a:pt x="8883796" y="4826571"/>
                  </a:lnTo>
                  <a:lnTo>
                    <a:pt x="9110684" y="4592538"/>
                  </a:lnTo>
                  <a:lnTo>
                    <a:pt x="9218511" y="4180483"/>
                  </a:lnTo>
                  <a:lnTo>
                    <a:pt x="9345858" y="3857774"/>
                  </a:lnTo>
                  <a:lnTo>
                    <a:pt x="9059637" y="3908921"/>
                  </a:lnTo>
                  <a:lnTo>
                    <a:pt x="8999435" y="3680222"/>
                  </a:lnTo>
                  <a:lnTo>
                    <a:pt x="9240512" y="3464670"/>
                  </a:lnTo>
                  <a:lnTo>
                    <a:pt x="9450831" y="3186535"/>
                  </a:lnTo>
                  <a:lnTo>
                    <a:pt x="9529983" y="2813720"/>
                  </a:lnTo>
                  <a:lnTo>
                    <a:pt x="9643712" y="2430240"/>
                  </a:lnTo>
                  <a:lnTo>
                    <a:pt x="9874968" y="1798094"/>
                  </a:lnTo>
                  <a:lnTo>
                    <a:pt x="9632377" y="1635274"/>
                  </a:lnTo>
                  <a:lnTo>
                    <a:pt x="9393011" y="1634034"/>
                  </a:lnTo>
                  <a:lnTo>
                    <a:pt x="9262514" y="1472679"/>
                  </a:lnTo>
                  <a:lnTo>
                    <a:pt x="8940549" y="1416126"/>
                  </a:lnTo>
                  <a:lnTo>
                    <a:pt x="8733678" y="1211883"/>
                  </a:lnTo>
                  <a:lnTo>
                    <a:pt x="8429297" y="1282173"/>
                  </a:lnTo>
                  <a:lnTo>
                    <a:pt x="8484688" y="769912"/>
                  </a:lnTo>
                  <a:lnTo>
                    <a:pt x="8292477" y="591889"/>
                  </a:lnTo>
                  <a:lnTo>
                    <a:pt x="8155505" y="362049"/>
                  </a:lnTo>
                  <a:lnTo>
                    <a:pt x="7864051" y="67022"/>
                  </a:lnTo>
                  <a:lnTo>
                    <a:pt x="7552851" y="0"/>
                  </a:lnTo>
                  <a:lnTo>
                    <a:pt x="7419501" y="132208"/>
                  </a:lnTo>
                  <a:lnTo>
                    <a:pt x="7520654" y="317376"/>
                  </a:lnTo>
                  <a:lnTo>
                    <a:pt x="7334917" y="582364"/>
                  </a:lnTo>
                  <a:lnTo>
                    <a:pt x="7489029" y="875159"/>
                  </a:lnTo>
                  <a:lnTo>
                    <a:pt x="7374728" y="1124247"/>
                  </a:lnTo>
                  <a:lnTo>
                    <a:pt x="7008586" y="1130920"/>
                  </a:lnTo>
                  <a:lnTo>
                    <a:pt x="7122217" y="1449437"/>
                  </a:lnTo>
                  <a:lnTo>
                    <a:pt x="6904853" y="1798811"/>
                  </a:lnTo>
                  <a:lnTo>
                    <a:pt x="6683397" y="1844923"/>
                  </a:lnTo>
                  <a:lnTo>
                    <a:pt x="6148087" y="2730078"/>
                  </a:lnTo>
                  <a:lnTo>
                    <a:pt x="5897286" y="2539282"/>
                  </a:lnTo>
                  <a:lnTo>
                    <a:pt x="5749078" y="2492599"/>
                  </a:lnTo>
                  <a:lnTo>
                    <a:pt x="5545903" y="2522537"/>
                  </a:lnTo>
                  <a:lnTo>
                    <a:pt x="5367210" y="2589783"/>
                  </a:lnTo>
                  <a:lnTo>
                    <a:pt x="5047352" y="2832447"/>
                  </a:lnTo>
                  <a:lnTo>
                    <a:pt x="4945630" y="2599978"/>
                  </a:lnTo>
                  <a:lnTo>
                    <a:pt x="4715789" y="2330227"/>
                  </a:lnTo>
                  <a:lnTo>
                    <a:pt x="4536229" y="2101627"/>
                  </a:lnTo>
                  <a:lnTo>
                    <a:pt x="4220291" y="2015232"/>
                  </a:lnTo>
                  <a:lnTo>
                    <a:pt x="3877961" y="2144960"/>
                  </a:lnTo>
                  <a:lnTo>
                    <a:pt x="3719559" y="1945605"/>
                  </a:lnTo>
                  <a:lnTo>
                    <a:pt x="3587597" y="2335535"/>
                  </a:lnTo>
                  <a:lnTo>
                    <a:pt x="3308545" y="2192015"/>
                  </a:lnTo>
                  <a:lnTo>
                    <a:pt x="3001265" y="1885975"/>
                  </a:lnTo>
                  <a:lnTo>
                    <a:pt x="2607118" y="1573262"/>
                  </a:lnTo>
                  <a:lnTo>
                    <a:pt x="2592012" y="1253752"/>
                  </a:lnTo>
                  <a:lnTo>
                    <a:pt x="2223538" y="1163587"/>
                  </a:lnTo>
                  <a:lnTo>
                    <a:pt x="1932158" y="1007095"/>
                  </a:lnTo>
                  <a:lnTo>
                    <a:pt x="1608308" y="1081385"/>
                  </a:lnTo>
                  <a:lnTo>
                    <a:pt x="1083811" y="1043680"/>
                  </a:lnTo>
                  <a:lnTo>
                    <a:pt x="639412" y="1024335"/>
                  </a:lnTo>
                  <a:lnTo>
                    <a:pt x="86862" y="1184449"/>
                  </a:lnTo>
                  <a:lnTo>
                    <a:pt x="0" y="1258875"/>
                  </a:lnTo>
                  <a:lnTo>
                    <a:pt x="53054" y="1489347"/>
                  </a:lnTo>
                  <a:lnTo>
                    <a:pt x="376804" y="1493540"/>
                  </a:lnTo>
                  <a:lnTo>
                    <a:pt x="424529" y="1581646"/>
                  </a:lnTo>
                  <a:lnTo>
                    <a:pt x="815723" y="1743000"/>
                  </a:lnTo>
                  <a:lnTo>
                    <a:pt x="1102515" y="1680518"/>
                  </a:lnTo>
                  <a:lnTo>
                    <a:pt x="1185586" y="1813297"/>
                  </a:lnTo>
                  <a:lnTo>
                    <a:pt x="1373135" y="1936552"/>
                  </a:lnTo>
                  <a:lnTo>
                    <a:pt x="1654122" y="1980083"/>
                  </a:lnTo>
                  <a:lnTo>
                    <a:pt x="1855486" y="2446908"/>
                  </a:lnTo>
                  <a:lnTo>
                    <a:pt x="1905492" y="2710185"/>
                  </a:lnTo>
                  <a:lnTo>
                    <a:pt x="1875776" y="2966219"/>
                  </a:lnTo>
                  <a:lnTo>
                    <a:pt x="1885302" y="3102620"/>
                  </a:lnTo>
                  <a:lnTo>
                    <a:pt x="1916357" y="3303216"/>
                  </a:lnTo>
                  <a:lnTo>
                    <a:pt x="2103905" y="3234259"/>
                  </a:lnTo>
                  <a:lnTo>
                    <a:pt x="2371845" y="3273499"/>
                  </a:lnTo>
                  <a:lnTo>
                    <a:pt x="2832766" y="3243213"/>
                  </a:lnTo>
                  <a:lnTo>
                    <a:pt x="3057844" y="3334271"/>
                  </a:lnTo>
                  <a:lnTo>
                    <a:pt x="3217660" y="3482578"/>
                  </a:lnTo>
                  <a:lnTo>
                    <a:pt x="3171003" y="3660601"/>
                  </a:lnTo>
                  <a:lnTo>
                    <a:pt x="3138906" y="3868440"/>
                  </a:lnTo>
                  <a:lnTo>
                    <a:pt x="3263301" y="4026272"/>
                  </a:lnTo>
                  <a:lnTo>
                    <a:pt x="3241870" y="4244206"/>
                  </a:lnTo>
                  <a:lnTo>
                    <a:pt x="3187102" y="4471095"/>
                  </a:lnTo>
                  <a:lnTo>
                    <a:pt x="3135384" y="4747989"/>
                  </a:lnTo>
                  <a:lnTo>
                    <a:pt x="3147761" y="4986214"/>
                  </a:lnTo>
                  <a:lnTo>
                    <a:pt x="3079375" y="5213673"/>
                  </a:lnTo>
                  <a:lnTo>
                    <a:pt x="3334168" y="5591820"/>
                  </a:lnTo>
                  <a:lnTo>
                    <a:pt x="3549721" y="5749082"/>
                  </a:lnTo>
                  <a:lnTo>
                    <a:pt x="3669453" y="5910536"/>
                  </a:lnTo>
                  <a:lnTo>
                    <a:pt x="3823094" y="6183238"/>
                  </a:lnTo>
                  <a:lnTo>
                    <a:pt x="3951110" y="6502996"/>
                  </a:lnTo>
                  <a:lnTo>
                    <a:pt x="4035695" y="6772747"/>
                  </a:lnTo>
                  <a:lnTo>
                    <a:pt x="4182727" y="6979458"/>
                  </a:lnTo>
                  <a:lnTo>
                    <a:pt x="4357262" y="7015734"/>
                  </a:lnTo>
                  <a:lnTo>
                    <a:pt x="4474613" y="6988969"/>
                  </a:lnTo>
                  <a:lnTo>
                    <a:pt x="4659210" y="7067551"/>
                  </a:lnTo>
                  <a:lnTo>
                    <a:pt x="4841425" y="7079457"/>
                  </a:lnTo>
                  <a:lnTo>
                    <a:pt x="4965920" y="7031261"/>
                  </a:lnTo>
                  <a:lnTo>
                    <a:pt x="5212999" y="7071743"/>
                  </a:lnTo>
                  <a:lnTo>
                    <a:pt x="5453035" y="7235479"/>
                  </a:lnTo>
                  <a:lnTo>
                    <a:pt x="5670398" y="7231857"/>
                  </a:lnTo>
                  <a:lnTo>
                    <a:pt x="6000151" y="7084418"/>
                  </a:lnTo>
                  <a:lnTo>
                    <a:pt x="6192288" y="7314159"/>
                  </a:lnTo>
                  <a:lnTo>
                    <a:pt x="6568997" y="7433792"/>
                  </a:lnTo>
                  <a:lnTo>
                    <a:pt x="6866753" y="7585051"/>
                  </a:lnTo>
                  <a:lnTo>
                    <a:pt x="7157365" y="7653537"/>
                  </a:lnTo>
                  <a:lnTo>
                    <a:pt x="7521126" y="7829278"/>
                  </a:lnTo>
                  <a:lnTo>
                    <a:pt x="7346823" y="7998346"/>
                  </a:lnTo>
                  <a:lnTo>
                    <a:pt x="7325392" y="8178181"/>
                  </a:lnTo>
                  <a:lnTo>
                    <a:pt x="7464273" y="8513466"/>
                  </a:lnTo>
                  <a:lnTo>
                    <a:pt x="7796979" y="8660533"/>
                  </a:lnTo>
                  <a:lnTo>
                    <a:pt x="8002337" y="8633769"/>
                  </a:lnTo>
                  <a:lnTo>
                    <a:pt x="8117406" y="8849321"/>
                  </a:lnTo>
                  <a:lnTo>
                    <a:pt x="8367476" y="8993918"/>
                  </a:lnTo>
                  <a:lnTo>
                    <a:pt x="8622529" y="8941495"/>
                  </a:lnTo>
                  <a:lnTo>
                    <a:pt x="8838305" y="8950003"/>
                  </a:lnTo>
                  <a:lnTo>
                    <a:pt x="9037313" y="8835703"/>
                  </a:lnTo>
                  <a:lnTo>
                    <a:pt x="9172697" y="8941619"/>
                  </a:lnTo>
                  <a:lnTo>
                    <a:pt x="9261597" y="8784903"/>
                  </a:lnTo>
                  <a:lnTo>
                    <a:pt x="9648301" y="8890127"/>
                  </a:lnTo>
                  <a:lnTo>
                    <a:pt x="10018909" y="9064303"/>
                  </a:lnTo>
                  <a:lnTo>
                    <a:pt x="10361437" y="9199687"/>
                  </a:lnTo>
                  <a:lnTo>
                    <a:pt x="10678937" y="9292779"/>
                  </a:lnTo>
                  <a:lnTo>
                    <a:pt x="10894837" y="9436671"/>
                  </a:lnTo>
                  <a:lnTo>
                    <a:pt x="11051181" y="9381555"/>
                  </a:lnTo>
                  <a:lnTo>
                    <a:pt x="11338841" y="9555163"/>
                  </a:lnTo>
                  <a:lnTo>
                    <a:pt x="11702453" y="9500047"/>
                  </a:lnTo>
                  <a:lnTo>
                    <a:pt x="11943629" y="9457755"/>
                  </a:lnTo>
                  <a:lnTo>
                    <a:pt x="12231413" y="9445055"/>
                  </a:lnTo>
                  <a:lnTo>
                    <a:pt x="12404897" y="9470455"/>
                  </a:lnTo>
                  <a:lnTo>
                    <a:pt x="12662965" y="9394255"/>
                  </a:lnTo>
                  <a:lnTo>
                    <a:pt x="13010057" y="9351963"/>
                  </a:lnTo>
                  <a:lnTo>
                    <a:pt x="13255425" y="9440863"/>
                  </a:lnTo>
                  <a:lnTo>
                    <a:pt x="13475517" y="9483155"/>
                  </a:lnTo>
                  <a:lnTo>
                    <a:pt x="13860709" y="9533955"/>
                  </a:lnTo>
                  <a:lnTo>
                    <a:pt x="13867886" y="9370054"/>
                  </a:lnTo>
                  <a:lnTo>
                    <a:pt x="13560224" y="9113163"/>
                  </a:lnTo>
                  <a:lnTo>
                    <a:pt x="13386053" y="8879808"/>
                  </a:lnTo>
                  <a:lnTo>
                    <a:pt x="13341383" y="8633066"/>
                  </a:lnTo>
                  <a:lnTo>
                    <a:pt x="13138183" y="8602910"/>
                  </a:lnTo>
                  <a:lnTo>
                    <a:pt x="13049407" y="8311498"/>
                  </a:lnTo>
                  <a:lnTo>
                    <a:pt x="12845080" y="8149586"/>
                  </a:lnTo>
                  <a:lnTo>
                    <a:pt x="12641880" y="7815758"/>
                  </a:lnTo>
                  <a:lnTo>
                    <a:pt x="12419658" y="7563381"/>
                  </a:lnTo>
                  <a:lnTo>
                    <a:pt x="12271698" y="7460654"/>
                  </a:lnTo>
                  <a:lnTo>
                    <a:pt x="12025519" y="7459527"/>
                  </a:lnTo>
                  <a:lnTo>
                    <a:pt x="11964645" y="7211657"/>
                  </a:lnTo>
                  <a:lnTo>
                    <a:pt x="11612922" y="7093853"/>
                  </a:lnTo>
                  <a:lnTo>
                    <a:pt x="11306995" y="6977739"/>
                  </a:lnTo>
                  <a:lnTo>
                    <a:pt x="11074202" y="6875012"/>
                  </a:lnTo>
                  <a:lnTo>
                    <a:pt x="10969221" y="6685199"/>
                  </a:lnTo>
                  <a:lnTo>
                    <a:pt x="10664421" y="6656171"/>
                  </a:lnTo>
                  <a:lnTo>
                    <a:pt x="10415989" y="6392659"/>
                  </a:lnTo>
                  <a:lnTo>
                    <a:pt x="10197147" y="6215671"/>
                  </a:lnTo>
                  <a:lnTo>
                    <a:pt x="9992821" y="5764038"/>
                  </a:lnTo>
                  <a:lnTo>
                    <a:pt x="9790747" y="5474316"/>
                  </a:lnTo>
                  <a:lnTo>
                    <a:pt x="9484534" y="5120731"/>
                  </a:lnTo>
                  <a:close/>
                </a:path>
              </a:pathLst>
            </a:custGeom>
            <a:solidFill>
              <a:schemeClr val="bg1">
                <a:lumMod val="75000"/>
              </a:schemeClr>
            </a:solidFill>
            <a:ln w="6350" cmpd="sng">
              <a:solidFill>
                <a:srgbClr val="FFFFFF"/>
              </a:solidFill>
              <a:prstDash val="solid"/>
              <a:round/>
              <a:headEnd/>
              <a:tailEnd/>
            </a:ln>
            <a:effectLst/>
          </p:spPr>
          <p:txBody>
            <a:bodyPr/>
            <a:lstStyle/>
            <a:p>
              <a:endParaRPr lang="zh-CN" altLang="en-US" kern="0">
                <a:solidFill>
                  <a:sysClr val="windowText" lastClr="000000"/>
                </a:solidFill>
              </a:endParaRPr>
            </a:p>
          </p:txBody>
        </p:sp>
        <p:sp>
          <p:nvSpPr>
            <p:cNvPr id="22" name="任意多边形 26"/>
            <p:cNvSpPr>
              <a:spLocks/>
            </p:cNvSpPr>
            <p:nvPr/>
          </p:nvSpPr>
          <p:spPr bwMode="auto">
            <a:xfrm>
              <a:off x="3510673" y="4548042"/>
              <a:ext cx="164956" cy="125991"/>
            </a:xfrm>
            <a:custGeom>
              <a:avLst/>
              <a:gdLst>
                <a:gd name="T0" fmla="*/ 2770 w 1010914"/>
                <a:gd name="T1" fmla="*/ 2342 h 767952"/>
                <a:gd name="T2" fmla="*/ 2610 w 1010914"/>
                <a:gd name="T3" fmla="*/ 13295 h 767952"/>
                <a:gd name="T4" fmla="*/ 0 w 1010914"/>
                <a:gd name="T5" fmla="*/ 20315 h 767952"/>
                <a:gd name="T6" fmla="*/ 13033 w 1010914"/>
                <a:gd name="T7" fmla="*/ 20628 h 767952"/>
                <a:gd name="T8" fmla="*/ 13045 w 1010914"/>
                <a:gd name="T9" fmla="*/ 30071 h 767952"/>
                <a:gd name="T10" fmla="*/ 21087 w 1010914"/>
                <a:gd name="T11" fmla="*/ 28985 h 767952"/>
                <a:gd name="T12" fmla="*/ 27207 w 1010914"/>
                <a:gd name="T13" fmla="*/ 30793 h 767952"/>
                <a:gd name="T14" fmla="*/ 40317 w 1010914"/>
                <a:gd name="T15" fmla="*/ 21092 h 767952"/>
                <a:gd name="T16" fmla="*/ 32229 w 1010914"/>
                <a:gd name="T17" fmla="*/ 15732 h 767952"/>
                <a:gd name="T18" fmla="*/ 34554 w 1010914"/>
                <a:gd name="T19" fmla="*/ 7543 h 767952"/>
                <a:gd name="T20" fmla="*/ 26979 w 1010914"/>
                <a:gd name="T21" fmla="*/ 5798 h 767952"/>
                <a:gd name="T22" fmla="*/ 24126 w 1010914"/>
                <a:gd name="T23" fmla="*/ 0 h 767952"/>
                <a:gd name="T24" fmla="*/ 15316 w 1010914"/>
                <a:gd name="T25" fmla="*/ 2288 h 767952"/>
                <a:gd name="T26" fmla="*/ 2770 w 1010914"/>
                <a:gd name="T27" fmla="*/ 2342 h 7679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10914"/>
                <a:gd name="T43" fmla="*/ 0 h 767952"/>
                <a:gd name="T44" fmla="*/ 1010914 w 1010914"/>
                <a:gd name="T45" fmla="*/ 767952 h 7679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10914" h="767952">
                  <a:moveTo>
                    <a:pt x="69453" y="58413"/>
                  </a:moveTo>
                  <a:cubicBezTo>
                    <a:pt x="68114" y="149464"/>
                    <a:pt x="66774" y="240514"/>
                    <a:pt x="65435" y="331565"/>
                  </a:cubicBezTo>
                  <a:lnTo>
                    <a:pt x="0" y="506636"/>
                  </a:lnTo>
                  <a:lnTo>
                    <a:pt x="326801" y="514450"/>
                  </a:lnTo>
                  <a:cubicBezTo>
                    <a:pt x="326900" y="592947"/>
                    <a:pt x="327000" y="671445"/>
                    <a:pt x="327099" y="749942"/>
                  </a:cubicBezTo>
                  <a:lnTo>
                    <a:pt x="528737" y="722859"/>
                  </a:lnTo>
                  <a:lnTo>
                    <a:pt x="682203" y="767952"/>
                  </a:lnTo>
                  <a:lnTo>
                    <a:pt x="1010914" y="526006"/>
                  </a:lnTo>
                  <a:lnTo>
                    <a:pt x="808111" y="392336"/>
                  </a:lnTo>
                  <a:lnTo>
                    <a:pt x="866403" y="188119"/>
                  </a:lnTo>
                  <a:lnTo>
                    <a:pt x="676473" y="144587"/>
                  </a:lnTo>
                  <a:lnTo>
                    <a:pt x="604936" y="0"/>
                  </a:lnTo>
                  <a:lnTo>
                    <a:pt x="384050" y="57052"/>
                  </a:lnTo>
                  <a:lnTo>
                    <a:pt x="69453" y="58413"/>
                  </a:lnTo>
                  <a:close/>
                </a:path>
              </a:pathLst>
            </a:custGeom>
            <a:solidFill>
              <a:schemeClr val="bg1">
                <a:lumMod val="75000"/>
              </a:schemeClr>
            </a:solidFill>
            <a:ln w="6350" cmpd="sng">
              <a:solidFill>
                <a:srgbClr val="FFFFFF"/>
              </a:solidFill>
              <a:prstDash val="solid"/>
              <a:round/>
              <a:headEnd/>
              <a:tailEnd/>
            </a:ln>
            <a:effectLst/>
          </p:spPr>
          <p:txBody>
            <a:bodyPr/>
            <a:lstStyle/>
            <a:p>
              <a:endParaRPr lang="zh-CN" altLang="en-US" kern="0">
                <a:solidFill>
                  <a:sysClr val="windowText" lastClr="000000"/>
                </a:solidFill>
              </a:endParaRPr>
            </a:p>
          </p:txBody>
        </p:sp>
        <p:sp>
          <p:nvSpPr>
            <p:cNvPr id="23" name="任意多边形 27"/>
            <p:cNvSpPr>
              <a:spLocks/>
            </p:cNvSpPr>
            <p:nvPr/>
          </p:nvSpPr>
          <p:spPr bwMode="auto">
            <a:xfrm>
              <a:off x="4819933" y="3279048"/>
              <a:ext cx="175347" cy="209117"/>
            </a:xfrm>
            <a:custGeom>
              <a:avLst/>
              <a:gdLst>
                <a:gd name="T0" fmla="*/ 8104 w 1072431"/>
                <a:gd name="T1" fmla="*/ 2973 h 1270745"/>
                <a:gd name="T2" fmla="*/ 9779 w 1072431"/>
                <a:gd name="T3" fmla="*/ 6513 h 1270745"/>
                <a:gd name="T4" fmla="*/ 4568 w 1072431"/>
                <a:gd name="T5" fmla="*/ 15301 h 1270745"/>
                <a:gd name="T6" fmla="*/ 0 w 1072431"/>
                <a:gd name="T7" fmla="*/ 18680 h 1270745"/>
                <a:gd name="T8" fmla="*/ 23 w 1072431"/>
                <a:gd name="T9" fmla="*/ 24572 h 1270745"/>
                <a:gd name="T10" fmla="*/ 1843 w 1072431"/>
                <a:gd name="T11" fmla="*/ 31030 h 1270745"/>
                <a:gd name="T12" fmla="*/ 583 w 1072431"/>
                <a:gd name="T13" fmla="*/ 36032 h 1270745"/>
                <a:gd name="T14" fmla="*/ 14967 w 1072431"/>
                <a:gd name="T15" fmla="*/ 47827 h 1270745"/>
                <a:gd name="T16" fmla="*/ 23558 w 1072431"/>
                <a:gd name="T17" fmla="*/ 51110 h 1270745"/>
                <a:gd name="T18" fmla="*/ 30570 w 1072431"/>
                <a:gd name="T19" fmla="*/ 47123 h 1270745"/>
                <a:gd name="T20" fmla="*/ 34577 w 1072431"/>
                <a:gd name="T21" fmla="*/ 37410 h 1270745"/>
                <a:gd name="T22" fmla="*/ 42856 w 1072431"/>
                <a:gd name="T23" fmla="*/ 24837 h 1270745"/>
                <a:gd name="T24" fmla="*/ 41825 w 1072431"/>
                <a:gd name="T25" fmla="*/ 11340 h 1270745"/>
                <a:gd name="T26" fmla="*/ 33436 w 1072431"/>
                <a:gd name="T27" fmla="*/ 1245 h 1270745"/>
                <a:gd name="T28" fmla="*/ 23132 w 1072431"/>
                <a:gd name="T29" fmla="*/ 0 h 1270745"/>
                <a:gd name="T30" fmla="*/ 8104 w 1072431"/>
                <a:gd name="T31" fmla="*/ 2973 h 12707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72431"/>
                <a:gd name="T49" fmla="*/ 0 h 1270745"/>
                <a:gd name="T50" fmla="*/ 1072431 w 1072431"/>
                <a:gd name="T51" fmla="*/ 1270745 h 127074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72431" h="1270745">
                  <a:moveTo>
                    <a:pt x="202802" y="73913"/>
                  </a:moveTo>
                  <a:lnTo>
                    <a:pt x="244698" y="161925"/>
                  </a:lnTo>
                  <a:lnTo>
                    <a:pt x="114300" y="380430"/>
                  </a:lnTo>
                  <a:lnTo>
                    <a:pt x="0" y="464444"/>
                  </a:lnTo>
                  <a:lnTo>
                    <a:pt x="570" y="610940"/>
                  </a:lnTo>
                  <a:lnTo>
                    <a:pt x="46110" y="771501"/>
                  </a:lnTo>
                  <a:lnTo>
                    <a:pt x="14584" y="895842"/>
                  </a:lnTo>
                  <a:lnTo>
                    <a:pt x="374526" y="1189112"/>
                  </a:lnTo>
                  <a:lnTo>
                    <a:pt x="589508" y="1270745"/>
                  </a:lnTo>
                  <a:lnTo>
                    <a:pt x="764976" y="1171595"/>
                  </a:lnTo>
                  <a:lnTo>
                    <a:pt x="865262" y="930127"/>
                  </a:lnTo>
                  <a:lnTo>
                    <a:pt x="1072431" y="617513"/>
                  </a:lnTo>
                  <a:lnTo>
                    <a:pt x="1046633" y="281950"/>
                  </a:lnTo>
                  <a:lnTo>
                    <a:pt x="836686" y="30956"/>
                  </a:lnTo>
                  <a:lnTo>
                    <a:pt x="578841" y="0"/>
                  </a:lnTo>
                  <a:lnTo>
                    <a:pt x="202802" y="73913"/>
                  </a:lnTo>
                  <a:close/>
                </a:path>
              </a:pathLst>
            </a:custGeom>
            <a:solidFill>
              <a:schemeClr val="bg1">
                <a:lumMod val="75000"/>
              </a:schemeClr>
            </a:solidFill>
            <a:ln w="6350" cmpd="sng">
              <a:solidFill>
                <a:srgbClr val="FFFFFF"/>
              </a:solidFill>
              <a:prstDash val="solid"/>
              <a:round/>
              <a:headEnd/>
              <a:tailEnd/>
            </a:ln>
            <a:effectLst/>
          </p:spPr>
          <p:txBody>
            <a:bodyPr/>
            <a:lstStyle/>
            <a:p>
              <a:endParaRPr lang="zh-CN" altLang="en-US" kern="0">
                <a:solidFill>
                  <a:sysClr val="windowText" lastClr="000000"/>
                </a:solidFill>
              </a:endParaRPr>
            </a:p>
          </p:txBody>
        </p:sp>
      </p:grpSp>
      <p:sp>
        <p:nvSpPr>
          <p:cNvPr id="8" name="Rectangle 7"/>
          <p:cNvSpPr/>
          <p:nvPr/>
        </p:nvSpPr>
        <p:spPr>
          <a:xfrm>
            <a:off x="-1" y="1"/>
            <a:ext cx="12188825" cy="118181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90731" y="1584475"/>
            <a:ext cx="5108309" cy="477053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Garamond" panose="02020404030301010803" pitchFamily="18" charset="0"/>
              </a:rPr>
              <a:t>Total Catchment Population </a:t>
            </a:r>
            <a:r>
              <a:rPr lang="en-US" sz="2400" b="1" dirty="0">
                <a:latin typeface="Garamond" panose="02020404030301010803" pitchFamily="18" charset="0"/>
              </a:rPr>
              <a:t>1,594,038</a:t>
            </a:r>
          </a:p>
          <a:p>
            <a:pPr marL="342900" indent="-342900">
              <a:buFont typeface="Arial" panose="020B0604020202020204" pitchFamily="34" charset="0"/>
              <a:buChar char="•"/>
            </a:pPr>
            <a:r>
              <a:rPr lang="en-US" sz="2400" dirty="0">
                <a:latin typeface="Garamond" panose="02020404030301010803" pitchFamily="18" charset="0"/>
              </a:rPr>
              <a:t>Total Clients on ART </a:t>
            </a:r>
            <a:r>
              <a:rPr lang="en-US" sz="2400" b="1" dirty="0">
                <a:latin typeface="Garamond" panose="02020404030301010803" pitchFamily="18" charset="0"/>
              </a:rPr>
              <a:t>131,858</a:t>
            </a:r>
          </a:p>
          <a:p>
            <a:pPr marL="628650" lvl="1" indent="-342900">
              <a:buFont typeface="Arial" panose="020B0604020202020204" pitchFamily="34" charset="0"/>
              <a:buChar char="•"/>
            </a:pPr>
            <a:r>
              <a:rPr lang="en-US" sz="2400" dirty="0">
                <a:latin typeface="Garamond" panose="02020404030301010803" pitchFamily="18" charset="0"/>
              </a:rPr>
              <a:t>Adults </a:t>
            </a:r>
            <a:r>
              <a:rPr lang="en-US" sz="2400" b="1" dirty="0">
                <a:latin typeface="Garamond" panose="02020404030301010803" pitchFamily="18" charset="0"/>
              </a:rPr>
              <a:t>124,244</a:t>
            </a:r>
          </a:p>
          <a:p>
            <a:pPr marL="628650" lvl="1" indent="-342900">
              <a:buFont typeface="Arial" panose="020B0604020202020204" pitchFamily="34" charset="0"/>
              <a:buChar char="•"/>
            </a:pPr>
            <a:r>
              <a:rPr lang="en-US" sz="2400" dirty="0">
                <a:latin typeface="Garamond" panose="02020404030301010803" pitchFamily="18" charset="0"/>
              </a:rPr>
              <a:t>Children </a:t>
            </a:r>
            <a:r>
              <a:rPr lang="en-US" sz="2400" b="1" dirty="0" smtClean="0">
                <a:latin typeface="Garamond" panose="02020404030301010803" pitchFamily="18" charset="0"/>
              </a:rPr>
              <a:t>7,614</a:t>
            </a:r>
          </a:p>
          <a:p>
            <a:pPr marL="285750" lvl="1"/>
            <a:endParaRPr lang="en-US" sz="2400" b="1" dirty="0">
              <a:latin typeface="Garamond" panose="02020404030301010803" pitchFamily="18" charset="0"/>
            </a:endParaRPr>
          </a:p>
          <a:p>
            <a:pPr marL="342900" indent="-342900">
              <a:buFont typeface="Arial" panose="020B0604020202020204" pitchFamily="34" charset="0"/>
              <a:buChar char="•"/>
            </a:pPr>
            <a:r>
              <a:rPr lang="en-US" sz="2400" b="1" dirty="0">
                <a:latin typeface="Garamond" panose="02020404030301010803" pitchFamily="18" charset="0"/>
              </a:rPr>
              <a:t>6/7 </a:t>
            </a:r>
            <a:r>
              <a:rPr lang="en-US" sz="2400" dirty="0">
                <a:latin typeface="Garamond" panose="02020404030301010803" pitchFamily="18" charset="0"/>
              </a:rPr>
              <a:t>Districts Currently Implementing DSDs</a:t>
            </a:r>
            <a:br>
              <a:rPr lang="en-US" sz="2400" dirty="0">
                <a:latin typeface="Garamond" panose="02020404030301010803" pitchFamily="18" charset="0"/>
              </a:rPr>
            </a:br>
            <a:r>
              <a:rPr lang="en-US" sz="2400" dirty="0">
                <a:latin typeface="Garamond" panose="02020404030301010803" pitchFamily="18" charset="0"/>
              </a:rPr>
              <a:t/>
            </a:r>
            <a:br>
              <a:rPr lang="en-US" sz="2400" dirty="0">
                <a:latin typeface="Garamond" panose="02020404030301010803" pitchFamily="18" charset="0"/>
              </a:rPr>
            </a:br>
            <a:endParaRPr lang="en-US" sz="2400" b="1" dirty="0">
              <a:latin typeface="Garamond" panose="02020404030301010803" pitchFamily="18" charset="0"/>
            </a:endParaRPr>
          </a:p>
          <a:p>
            <a:pPr marL="342900" indent="-342900">
              <a:buFont typeface="Arial" panose="020B0604020202020204" pitchFamily="34" charset="0"/>
              <a:buChar char="•"/>
            </a:pPr>
            <a:r>
              <a:rPr lang="en-US" sz="2400" b="1" dirty="0">
                <a:latin typeface="Garamond" panose="02020404030301010803" pitchFamily="18" charset="0"/>
              </a:rPr>
              <a:t>30 (16.7%) </a:t>
            </a:r>
            <a:r>
              <a:rPr lang="en-US" sz="2400" dirty="0">
                <a:latin typeface="Garamond" panose="02020404030301010803" pitchFamily="18" charset="0"/>
              </a:rPr>
              <a:t>facilities sampled from the 6 districts</a:t>
            </a:r>
          </a:p>
          <a:p>
            <a:endParaRPr lang="en-US" sz="4000" dirty="0">
              <a:latin typeface="Garamond" panose="02020404030301010803" pitchFamily="18" charset="0"/>
            </a:endParaRPr>
          </a:p>
        </p:txBody>
      </p:sp>
      <p:sp>
        <p:nvSpPr>
          <p:cNvPr id="28" name="TextBox 27"/>
          <p:cNvSpPr txBox="1"/>
          <p:nvPr/>
        </p:nvSpPr>
        <p:spPr>
          <a:xfrm>
            <a:off x="1522412" y="262325"/>
            <a:ext cx="9144000" cy="707886"/>
          </a:xfrm>
          <a:prstGeom prst="rect">
            <a:avLst/>
          </a:prstGeom>
          <a:noFill/>
        </p:spPr>
        <p:txBody>
          <a:bodyPr wrap="square" rtlCol="0">
            <a:spAutoFit/>
          </a:bodyPr>
          <a:lstStyle/>
          <a:p>
            <a:pPr algn="ctr"/>
            <a:r>
              <a:rPr lang="en-US" sz="4000" dirty="0" smtClean="0">
                <a:solidFill>
                  <a:schemeClr val="bg1"/>
                </a:solidFill>
                <a:latin typeface="Garamond" panose="02020404030301010803" pitchFamily="18" charset="0"/>
              </a:rPr>
              <a:t>Mashonaland West Province </a:t>
            </a:r>
            <a:endParaRPr lang="en-US" sz="3600" dirty="0">
              <a:solidFill>
                <a:schemeClr val="bg1"/>
              </a:solidFill>
              <a:latin typeface="Garamond" panose="02020404030301010803" pitchFamily="18" charset="0"/>
            </a:endParaRPr>
          </a:p>
        </p:txBody>
      </p:sp>
      <p:cxnSp>
        <p:nvCxnSpPr>
          <p:cNvPr id="2053" name="Straight Connector 2052"/>
          <p:cNvCxnSpPr/>
          <p:nvPr/>
        </p:nvCxnSpPr>
        <p:spPr>
          <a:xfrm>
            <a:off x="8279425" y="1627925"/>
            <a:ext cx="1181031" cy="75152"/>
          </a:xfrm>
          <a:prstGeom prst="line">
            <a:avLst/>
          </a:prstGeom>
        </p:spPr>
        <p:style>
          <a:lnRef idx="1">
            <a:schemeClr val="accent6"/>
          </a:lnRef>
          <a:fillRef idx="0">
            <a:schemeClr val="accent6"/>
          </a:fillRef>
          <a:effectRef idx="0">
            <a:schemeClr val="accent6"/>
          </a:effectRef>
          <a:fontRef idx="minor">
            <a:schemeClr val="tx1"/>
          </a:fontRef>
        </p:style>
      </p:cxnSp>
      <p:cxnSp>
        <p:nvCxnSpPr>
          <p:cNvPr id="2055" name="Straight Connector 2054"/>
          <p:cNvCxnSpPr/>
          <p:nvPr/>
        </p:nvCxnSpPr>
        <p:spPr>
          <a:xfrm flipH="1">
            <a:off x="9236003" y="2462325"/>
            <a:ext cx="294735" cy="2118384"/>
          </a:xfrm>
          <a:prstGeom prst="line">
            <a:avLst/>
          </a:prstGeom>
        </p:spPr>
        <p:style>
          <a:lnRef idx="1">
            <a:schemeClr val="accent6"/>
          </a:lnRef>
          <a:fillRef idx="0">
            <a:schemeClr val="accent6"/>
          </a:fillRef>
          <a:effectRef idx="0">
            <a:schemeClr val="accent6"/>
          </a:effectRef>
          <a:fontRef idx="minor">
            <a:schemeClr val="tx1"/>
          </a:fontRef>
        </p:style>
      </p:cxnSp>
      <p:cxnSp>
        <p:nvCxnSpPr>
          <p:cNvPr id="2059" name="Straight Connector 2058"/>
          <p:cNvCxnSpPr/>
          <p:nvPr/>
        </p:nvCxnSpPr>
        <p:spPr>
          <a:xfrm flipH="1">
            <a:off x="8994367" y="2416903"/>
            <a:ext cx="536371" cy="3234960"/>
          </a:xfrm>
          <a:prstGeom prst="line">
            <a:avLst/>
          </a:prstGeom>
        </p:spPr>
        <p:style>
          <a:lnRef idx="1">
            <a:schemeClr val="accent6"/>
          </a:lnRef>
          <a:fillRef idx="0">
            <a:schemeClr val="accent6"/>
          </a:fillRef>
          <a:effectRef idx="0">
            <a:schemeClr val="accent6"/>
          </a:effectRef>
          <a:fontRef idx="minor">
            <a:schemeClr val="tx1"/>
          </a:fontRef>
        </p:style>
      </p:cxnSp>
      <p:cxnSp>
        <p:nvCxnSpPr>
          <p:cNvPr id="2061" name="Straight Connector 2060"/>
          <p:cNvCxnSpPr/>
          <p:nvPr/>
        </p:nvCxnSpPr>
        <p:spPr>
          <a:xfrm flipH="1">
            <a:off x="6364378" y="2030874"/>
            <a:ext cx="2629988" cy="587203"/>
          </a:xfrm>
          <a:prstGeom prst="line">
            <a:avLst/>
          </a:prstGeom>
        </p:spPr>
        <p:style>
          <a:lnRef idx="1">
            <a:schemeClr val="accent6"/>
          </a:lnRef>
          <a:fillRef idx="0">
            <a:schemeClr val="accent6"/>
          </a:fillRef>
          <a:effectRef idx="0">
            <a:schemeClr val="accent6"/>
          </a:effectRef>
          <a:fontRef idx="minor">
            <a:schemeClr val="tx1"/>
          </a:fontRef>
        </p:style>
      </p:cxnSp>
      <p:sp>
        <p:nvSpPr>
          <p:cNvPr id="2075" name="Rectangle 2074"/>
          <p:cNvSpPr/>
          <p:nvPr/>
        </p:nvSpPr>
        <p:spPr>
          <a:xfrm>
            <a:off x="8485129" y="1295775"/>
            <a:ext cx="2551814" cy="4497572"/>
          </a:xfrm>
          <a:prstGeom prst="rect">
            <a:avLst/>
          </a:prstGeom>
          <a:solidFill>
            <a:srgbClr val="FFFFFF">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1814" y="1584475"/>
            <a:ext cx="4132234" cy="4729317"/>
          </a:xfrm>
          <a:prstGeom prst="rect">
            <a:avLst/>
          </a:prstGeom>
        </p:spPr>
      </p:pic>
      <p:sp>
        <p:nvSpPr>
          <p:cNvPr id="2076" name="TextBox 2075"/>
          <p:cNvSpPr txBox="1"/>
          <p:nvPr/>
        </p:nvSpPr>
        <p:spPr>
          <a:xfrm>
            <a:off x="5812396" y="3344211"/>
            <a:ext cx="695582" cy="307777"/>
          </a:xfrm>
          <a:prstGeom prst="rect">
            <a:avLst/>
          </a:prstGeom>
          <a:noFill/>
        </p:spPr>
        <p:txBody>
          <a:bodyPr wrap="square" rtlCol="0">
            <a:spAutoFit/>
          </a:bodyPr>
          <a:lstStyle/>
          <a:p>
            <a:r>
              <a:rPr lang="en-US" sz="1400" dirty="0">
                <a:solidFill>
                  <a:schemeClr val="bg1"/>
                </a:solidFill>
              </a:rPr>
              <a:t>Kariba</a:t>
            </a:r>
          </a:p>
        </p:txBody>
      </p:sp>
      <p:sp>
        <p:nvSpPr>
          <p:cNvPr id="62" name="TextBox 61"/>
          <p:cNvSpPr txBox="1"/>
          <p:nvPr/>
        </p:nvSpPr>
        <p:spPr>
          <a:xfrm>
            <a:off x="7058011" y="2759976"/>
            <a:ext cx="1032904" cy="307777"/>
          </a:xfrm>
          <a:prstGeom prst="rect">
            <a:avLst/>
          </a:prstGeom>
          <a:noFill/>
        </p:spPr>
        <p:txBody>
          <a:bodyPr wrap="square" rtlCol="0">
            <a:spAutoFit/>
          </a:bodyPr>
          <a:lstStyle/>
          <a:p>
            <a:r>
              <a:rPr lang="en-US" sz="1400" dirty="0" err="1">
                <a:solidFill>
                  <a:schemeClr val="bg1"/>
                </a:solidFill>
              </a:rPr>
              <a:t>Hurungwe</a:t>
            </a:r>
            <a:endParaRPr lang="en-US" sz="1400" dirty="0">
              <a:solidFill>
                <a:schemeClr val="bg1"/>
              </a:solidFill>
            </a:endParaRPr>
          </a:p>
        </p:txBody>
      </p:sp>
      <p:sp>
        <p:nvSpPr>
          <p:cNvPr id="63" name="TextBox 62"/>
          <p:cNvSpPr txBox="1"/>
          <p:nvPr/>
        </p:nvSpPr>
        <p:spPr>
          <a:xfrm>
            <a:off x="7527502" y="4116318"/>
            <a:ext cx="1032904" cy="307777"/>
          </a:xfrm>
          <a:prstGeom prst="rect">
            <a:avLst/>
          </a:prstGeom>
          <a:noFill/>
        </p:spPr>
        <p:txBody>
          <a:bodyPr wrap="square" rtlCol="0">
            <a:spAutoFit/>
          </a:bodyPr>
          <a:lstStyle/>
          <a:p>
            <a:r>
              <a:rPr lang="en-US" sz="1400" dirty="0">
                <a:solidFill>
                  <a:schemeClr val="bg1"/>
                </a:solidFill>
              </a:rPr>
              <a:t>Makonde</a:t>
            </a:r>
          </a:p>
        </p:txBody>
      </p:sp>
      <p:sp>
        <p:nvSpPr>
          <p:cNvPr id="64" name="TextBox 63"/>
          <p:cNvSpPr txBox="1"/>
          <p:nvPr/>
        </p:nvSpPr>
        <p:spPr>
          <a:xfrm>
            <a:off x="8427552" y="4405443"/>
            <a:ext cx="1032904" cy="307777"/>
          </a:xfrm>
          <a:prstGeom prst="rect">
            <a:avLst/>
          </a:prstGeom>
          <a:noFill/>
        </p:spPr>
        <p:txBody>
          <a:bodyPr wrap="square" rtlCol="0">
            <a:spAutoFit/>
          </a:bodyPr>
          <a:lstStyle/>
          <a:p>
            <a:r>
              <a:rPr lang="en-US" sz="1400" dirty="0" err="1">
                <a:solidFill>
                  <a:schemeClr val="bg1"/>
                </a:solidFill>
              </a:rPr>
              <a:t>Zvimba</a:t>
            </a:r>
            <a:endParaRPr lang="en-US" sz="1400" dirty="0">
              <a:solidFill>
                <a:schemeClr val="bg1"/>
              </a:solidFill>
            </a:endParaRPr>
          </a:p>
        </p:txBody>
      </p:sp>
      <p:sp>
        <p:nvSpPr>
          <p:cNvPr id="65" name="TextBox 64"/>
          <p:cNvSpPr txBox="1"/>
          <p:nvPr/>
        </p:nvSpPr>
        <p:spPr>
          <a:xfrm>
            <a:off x="8307001" y="5010000"/>
            <a:ext cx="1032904" cy="307777"/>
          </a:xfrm>
          <a:prstGeom prst="rect">
            <a:avLst/>
          </a:prstGeom>
          <a:noFill/>
        </p:spPr>
        <p:txBody>
          <a:bodyPr wrap="square" rtlCol="0">
            <a:spAutoFit/>
          </a:bodyPr>
          <a:lstStyle/>
          <a:p>
            <a:r>
              <a:rPr lang="en-US" sz="1400" dirty="0" err="1">
                <a:solidFill>
                  <a:schemeClr val="bg1"/>
                </a:solidFill>
              </a:rPr>
              <a:t>Chegutu</a:t>
            </a:r>
            <a:endParaRPr lang="en-US" sz="1400" dirty="0">
              <a:solidFill>
                <a:schemeClr val="bg1"/>
              </a:solidFill>
            </a:endParaRPr>
          </a:p>
        </p:txBody>
      </p:sp>
      <p:sp>
        <p:nvSpPr>
          <p:cNvPr id="66" name="TextBox 65"/>
          <p:cNvSpPr txBox="1"/>
          <p:nvPr/>
        </p:nvSpPr>
        <p:spPr>
          <a:xfrm>
            <a:off x="7633873" y="5529035"/>
            <a:ext cx="1459200" cy="523220"/>
          </a:xfrm>
          <a:prstGeom prst="rect">
            <a:avLst/>
          </a:prstGeom>
          <a:noFill/>
        </p:spPr>
        <p:txBody>
          <a:bodyPr wrap="square" rtlCol="0">
            <a:spAutoFit/>
          </a:bodyPr>
          <a:lstStyle/>
          <a:p>
            <a:pPr algn="ctr"/>
            <a:r>
              <a:rPr lang="en-US" sz="1400" dirty="0" err="1">
                <a:solidFill>
                  <a:schemeClr val="bg1"/>
                </a:solidFill>
              </a:rPr>
              <a:t>Mhondoro</a:t>
            </a:r>
            <a:r>
              <a:rPr lang="en-US" sz="1400" dirty="0">
                <a:solidFill>
                  <a:schemeClr val="bg1"/>
                </a:solidFill>
              </a:rPr>
              <a:t/>
            </a:r>
            <a:br>
              <a:rPr lang="en-US" sz="1400" dirty="0">
                <a:solidFill>
                  <a:schemeClr val="bg1"/>
                </a:solidFill>
              </a:rPr>
            </a:br>
            <a:r>
              <a:rPr lang="en-US" sz="1400" dirty="0" err="1">
                <a:solidFill>
                  <a:schemeClr val="bg1"/>
                </a:solidFill>
              </a:rPr>
              <a:t>Ngezi</a:t>
            </a:r>
            <a:endParaRPr lang="en-US" sz="1400" dirty="0">
              <a:solidFill>
                <a:schemeClr val="bg1"/>
              </a:solidFill>
            </a:endParaRPr>
          </a:p>
        </p:txBody>
      </p:sp>
      <p:sp>
        <p:nvSpPr>
          <p:cNvPr id="67" name="TextBox 66"/>
          <p:cNvSpPr txBox="1"/>
          <p:nvPr/>
        </p:nvSpPr>
        <p:spPr>
          <a:xfrm>
            <a:off x="7185861" y="4866043"/>
            <a:ext cx="1032904" cy="307777"/>
          </a:xfrm>
          <a:prstGeom prst="rect">
            <a:avLst/>
          </a:prstGeom>
          <a:noFill/>
        </p:spPr>
        <p:txBody>
          <a:bodyPr wrap="square" rtlCol="0">
            <a:spAutoFit/>
          </a:bodyPr>
          <a:lstStyle/>
          <a:p>
            <a:r>
              <a:rPr lang="en-US" sz="1400" dirty="0" err="1">
                <a:solidFill>
                  <a:schemeClr val="bg1"/>
                </a:solidFill>
              </a:rPr>
              <a:t>Sanyati</a:t>
            </a:r>
            <a:endParaRPr lang="en-US" sz="1400" dirty="0">
              <a:solidFill>
                <a:schemeClr val="bg1"/>
              </a:solidFill>
            </a:endParaRPr>
          </a:p>
        </p:txBody>
      </p:sp>
    </p:spTree>
    <p:extLst>
      <p:ext uri="{BB962C8B-B14F-4D97-AF65-F5344CB8AC3E}">
        <p14:creationId xmlns:p14="http://schemas.microsoft.com/office/powerpoint/2010/main" val="22990694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88824" cy="1143000"/>
          </a:xfrm>
        </p:spPr>
        <p:txBody>
          <a:bodyPr/>
          <a:lstStyle/>
          <a:p>
            <a:r>
              <a:rPr lang="en-ZW" dirty="0" smtClean="0"/>
              <a:t>Methodology</a:t>
            </a:r>
            <a:endParaRPr lang="en-ZW"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69687370"/>
              </p:ext>
            </p:extLst>
          </p:nvPr>
        </p:nvGraphicFramePr>
        <p:xfrm>
          <a:off x="609442" y="1406754"/>
          <a:ext cx="10969943"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4294967295"/>
          </p:nvPr>
        </p:nvSpPr>
        <p:spPr>
          <a:xfrm>
            <a:off x="8735326" y="6356353"/>
            <a:ext cx="2844059" cy="365125"/>
          </a:xfrm>
          <a:prstGeom prst="rect">
            <a:avLst/>
          </a:prstGeom>
        </p:spPr>
        <p:txBody>
          <a:bodyPr/>
          <a:lstStyle/>
          <a:p>
            <a:fld id="{A353ED82-83C9-5648-90D6-C14971565AEE}" type="slidenum">
              <a:rPr lang="en-US" smtClean="0"/>
              <a:t>9</a:t>
            </a:fld>
            <a:endParaRPr lang="en-US"/>
          </a:p>
        </p:txBody>
      </p:sp>
    </p:spTree>
    <p:extLst>
      <p:ext uri="{BB962C8B-B14F-4D97-AF65-F5344CB8AC3E}">
        <p14:creationId xmlns:p14="http://schemas.microsoft.com/office/powerpoint/2010/main" val="1873974499"/>
      </p:ext>
    </p:extLst>
  </p:cSld>
  <p:clrMapOvr>
    <a:masterClrMapping/>
  </p:clrMapOvr>
  <p:timing>
    <p:tnLst>
      <p:par>
        <p:cTn id="1" dur="indefinite" restart="never" nodeType="tmRoot"/>
      </p:par>
    </p:tnLst>
  </p:timing>
</p:sld>
</file>

<file path=ppt/theme/theme1.xml><?xml version="1.0" encoding="utf-8"?>
<a:theme xmlns:a="http://schemas.openxmlformats.org/drawingml/2006/main" name="ICAP Power Point Template 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ue Banner w/ Logo">
  <a:themeElements>
    <a:clrScheme name="Custom 1">
      <a:dk1>
        <a:sysClr val="windowText" lastClr="000000"/>
      </a:dk1>
      <a:lt1>
        <a:sysClr val="window" lastClr="FFFFFF"/>
      </a:lt1>
      <a:dk2>
        <a:srgbClr val="1E428A"/>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lue Banner w/o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White Slide w/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White Slide w/o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ICAP Power Point Template 2015</Template>
  <TotalTime>188</TotalTime>
  <Words>1574</Words>
  <Application>Microsoft Office PowerPoint</Application>
  <PresentationFormat>Custom</PresentationFormat>
  <Paragraphs>177</Paragraphs>
  <Slides>17</Slides>
  <Notes>11</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17</vt:i4>
      </vt:variant>
    </vt:vector>
  </HeadingPairs>
  <TitlesOfParts>
    <vt:vector size="28" baseType="lpstr">
      <vt:lpstr>宋体</vt:lpstr>
      <vt:lpstr>Arial</vt:lpstr>
      <vt:lpstr>Calibri</vt:lpstr>
      <vt:lpstr>Garamond</vt:lpstr>
      <vt:lpstr>Times New Roman</vt:lpstr>
      <vt:lpstr>Trade Gothic LT Std Bold</vt:lpstr>
      <vt:lpstr>ICAP Power Point Template 2015</vt:lpstr>
      <vt:lpstr>Blue Banner w/ Logo</vt:lpstr>
      <vt:lpstr>Blue Banner w/o Logo</vt:lpstr>
      <vt:lpstr>White Slide w/Logo</vt:lpstr>
      <vt:lpstr>White Slide w/o logo</vt:lpstr>
      <vt:lpstr>Taking DSD to Scale in Zimbabwe</vt:lpstr>
      <vt:lpstr>Outline:</vt:lpstr>
      <vt:lpstr>Country Context</vt:lpstr>
      <vt:lpstr> Approaches to DSD Review Meetings</vt:lpstr>
      <vt:lpstr>National Baseline Survey for DSDM</vt:lpstr>
      <vt:lpstr>Proportion of Districts that have at least one facility implementing any one DSD ART Models, end of 2017</vt:lpstr>
      <vt:lpstr>As countries scale up, some M and E systems have not yet been well adapted for DSD</vt:lpstr>
      <vt:lpstr>PowerPoint Presentation</vt:lpstr>
      <vt:lpstr>Methodology</vt:lpstr>
      <vt:lpstr>Methodology</vt:lpstr>
      <vt:lpstr>PowerPoint Presentation</vt:lpstr>
      <vt:lpstr>PowerPoint Presentation</vt:lpstr>
      <vt:lpstr>PowerPoint Presentation</vt:lpstr>
      <vt:lpstr>PowerPoint Presentation</vt:lpstr>
      <vt:lpstr>PowerPoint Presentation</vt:lpstr>
      <vt:lpstr>Lessons learnt</vt:lpstr>
      <vt:lpstr>Acknowledgements</vt:lpstr>
    </vt:vector>
  </TitlesOfParts>
  <Company>Columbia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Bell, Alexandra E.</dc:creator>
  <cp:lastModifiedBy>Tsitsi Apollo</cp:lastModifiedBy>
  <cp:revision>23</cp:revision>
  <dcterms:created xsi:type="dcterms:W3CDTF">2017-02-03T16:50:07Z</dcterms:created>
  <dcterms:modified xsi:type="dcterms:W3CDTF">2018-07-20T13:37:20Z</dcterms:modified>
</cp:coreProperties>
</file>